
<file path=[Content_Types].xml><?xml version="1.0" encoding="utf-8"?>
<Types xmlns="http://schemas.openxmlformats.org/package/2006/content-types">
  <Default Extension="GIF" ContentType="image/gif"/>
  <Default Extension="jpeg" ContentType="image/jpeg"/>
  <Default Extension="jpg" ContentType="image/jpeg"/>
  <Default Extension="png" ContentType="image/png"/>
  <Default Extension="rels" ContentType="application/vnd.openxmlformats-package.relationships+xml"/>
  <Default Extension="xml" ContentType="application/xml"/>
  <Override PartName="/ppt/presentation.xml" ContentType="application/vnd.openxmlformats-officedocument.presentationml.presentation.main+xml"/>
  <Override PartName="/ppt/slideMasters/slideMaster1.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notesMasters/notesMaster1.xml" ContentType="application/vnd.openxmlformats-officedocument.presentationml.notesMaster+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theme/theme2.xml" ContentType="application/vnd.openxmlformats-officedocument.theme+xml"/>
  <Override PartName="/ppt/notesSlides/notesSlide1.xml" ContentType="application/vnd.openxmlformats-officedocument.presentationml.notesSlide+xml"/>
  <Override PartName="/ppt/notesSlides/notesSlide2.xml" ContentType="application/vnd.openxmlformats-officedocument.presentationml.notesSlide+xml"/>
  <Override PartName="/ppt/notesSlides/notesSlide3.xml" ContentType="application/vnd.openxmlformats-officedocument.presentationml.notesSlide+xml"/>
  <Override PartName="/docProps/core.xml" ContentType="application/vnd.openxmlformats-package.core-properties+xml"/>
  <Override PartName="/docProps/app.xml" ContentType="application/vnd.openxmlformats-officedocument.extended-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p:sldMasterIdLst>
    <p:sldMasterId id="2147483648" r:id="rId1"/>
  </p:sldMasterIdLst>
  <p:notesMasterIdLst>
    <p:notesMasterId r:id="rId13"/>
  </p:notesMasterIdLst>
  <p:sldIdLst>
    <p:sldId id="259" r:id="rId2"/>
    <p:sldId id="260" r:id="rId3"/>
    <p:sldId id="257" r:id="rId4"/>
    <p:sldId id="262" r:id="rId5"/>
    <p:sldId id="261" r:id="rId6"/>
    <p:sldId id="269" r:id="rId7"/>
    <p:sldId id="264" r:id="rId8"/>
    <p:sldId id="265" r:id="rId9"/>
    <p:sldId id="266" r:id="rId10"/>
    <p:sldId id="267" r:id="rId11"/>
    <p:sldId id="268" r:id="rId12"/>
  </p:sldIdLst>
  <p:sldSz cx="12192000" cy="6858000"/>
  <p:notesSz cx="6858000" cy="9144000"/>
  <p:defaultText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defaultTextStyle>
  <p:extLst>
    <p:ext uri="{EFAFB233-063F-42B5-8137-9DF3F51BA10A}">
      <p15:sldGuideLst xmlns:p15="http://schemas.microsoft.com/office/powerpoint/2012/main"/>
    </p:ext>
  </p:extLst>
</p:presentation>
</file>

<file path=ppt/presProps.xml><?xml version="1.0" encoding="utf-8"?>
<p:presentationPr xmlns:a="http://schemas.openxmlformats.org/drawingml/2006/main" xmlns:r="http://schemas.openxmlformats.org/officeDocument/2006/relationships" xmlns:p="http://schemas.openxmlformats.org/presentationml/2006/main">
  <p:showPr showNarration="1">
    <p:present/>
    <p:sldAll/>
    <p:penClr>
      <a:prstClr val="red"/>
    </p:penClr>
    <p:extLst>
      <p:ext uri="{EC167BDD-8182-4AB7-AECC-EB403E3ABB37}">
        <p14:laserClr xmlns:p14="http://schemas.microsoft.com/office/powerpoint/2010/main">
          <a:srgbClr val="FF0000"/>
        </p14:laserClr>
      </p:ext>
      <p:ext uri="{2FDB2607-1784-4EEB-B798-7EB5836EED8A}">
        <p14:showMediaCtrls xmlns:p14="http://schemas.microsoft.com/office/powerpoint/2010/main" val="1"/>
      </p:ext>
    </p:extLst>
  </p:showPr>
  <p:clrMru>
    <a:srgbClr val="C6F884"/>
    <a:srgbClr val="CBEDE7"/>
    <a:srgbClr val="85D7D3"/>
    <a:srgbClr val="87D5C8"/>
    <a:srgbClr val="A9E1D8"/>
    <a:srgbClr val="AFE3DA"/>
    <a:srgbClr val="F0F371"/>
    <a:srgbClr val="94F949"/>
    <a:srgbClr val="E6F6F3"/>
    <a:srgbClr val="D0FB97"/>
  </p:clrMru>
  <p:extLst>
    <p:ext uri="{E76CE94A-603C-4142-B9EB-6D1370010A27}">
      <p14:discardImageEditData xmlns:p14="http://schemas.microsoft.com/office/powerpoint/2010/main" val="0"/>
    </p:ext>
    <p:ext uri="{D31A062A-798A-4329-ABDD-BBA856620510}">
      <p14:defaultImageDpi xmlns:p14="http://schemas.microsoft.com/office/powerpoint/2010/main" val="220"/>
    </p:ext>
    <p:ext uri="{FD5EFAAD-0ECE-453E-9831-46B23BE46B34}">
      <p15:chartTrackingRefBased xmlns:p15="http://schemas.microsoft.com/office/powerpoint/2012/main" val="1"/>
    </p:ext>
  </p:extLst>
</p:presentationPr>
</file>

<file path=ppt/tableStyles.xml><?xml version="1.0" encoding="utf-8"?>
<a:tblStyleLst xmlns:a="http://schemas.openxmlformats.org/drawingml/2006/main" def="{5C22544A-7EE6-4342-B048-85BDC9FD1C3A}">
  <a:tblStyle styleId="{5C22544A-7EE6-4342-B048-85BDC9FD1C3A}" styleName="Medium Style 2 - Accent 1">
    <a:wholeTbl>
      <a:tcTxStyle>
        <a:fontRef idx="minor">
          <a:prstClr val="black"/>
        </a:fontRef>
        <a:schemeClr val="dk1"/>
      </a:tcTxStyle>
      <a:tcStyle>
        <a:tcBdr>
          <a:left>
            <a:ln w="12700" cmpd="sng">
              <a:solidFill>
                <a:schemeClr val="lt1"/>
              </a:solidFill>
            </a:ln>
          </a:left>
          <a:right>
            <a:ln w="12700" cmpd="sng">
              <a:solidFill>
                <a:schemeClr val="lt1"/>
              </a:solidFill>
            </a:ln>
          </a:right>
          <a:top>
            <a:ln w="12700" cmpd="sng">
              <a:solidFill>
                <a:schemeClr val="lt1"/>
              </a:solidFill>
            </a:ln>
          </a:top>
          <a:bottom>
            <a:ln w="12700" cmpd="sng">
              <a:solidFill>
                <a:schemeClr val="lt1"/>
              </a:solidFill>
            </a:ln>
          </a:bottom>
          <a:insideH>
            <a:ln w="12700" cmpd="sng">
              <a:solidFill>
                <a:schemeClr val="lt1"/>
              </a:solidFill>
            </a:ln>
          </a:insideH>
          <a:insideV>
            <a:ln w="12700" cmpd="sng">
              <a:solidFill>
                <a:schemeClr val="lt1"/>
              </a:solidFill>
            </a:ln>
          </a:insideV>
        </a:tcBdr>
        <a:fill>
          <a:solidFill>
            <a:schemeClr val="accent1">
              <a:tint val="20000"/>
            </a:schemeClr>
          </a:solidFill>
        </a:fill>
      </a:tcStyle>
    </a:wholeTbl>
    <a:band1H>
      <a:tcStyle>
        <a:tcBdr/>
        <a:fill>
          <a:solidFill>
            <a:schemeClr val="accent1">
              <a:tint val="40000"/>
            </a:schemeClr>
          </a:solidFill>
        </a:fill>
      </a:tcStyle>
    </a:band1H>
    <a:band2H>
      <a:tcStyle>
        <a:tcBdr/>
      </a:tcStyle>
    </a:band2H>
    <a:band1V>
      <a:tcStyle>
        <a:tcBdr/>
        <a:fill>
          <a:solidFill>
            <a:schemeClr val="accent1">
              <a:tint val="40000"/>
            </a:schemeClr>
          </a:solidFill>
        </a:fill>
      </a:tcStyle>
    </a:band1V>
    <a:band2V>
      <a:tcStyle>
        <a:tcBdr/>
      </a:tcStyle>
    </a:band2V>
    <a:lastCol>
      <a:tcTxStyle b="on">
        <a:fontRef idx="minor">
          <a:prstClr val="black"/>
        </a:fontRef>
        <a:schemeClr val="lt1"/>
      </a:tcTxStyle>
      <a:tcStyle>
        <a:tcBdr/>
        <a:fill>
          <a:solidFill>
            <a:schemeClr val="accent1"/>
          </a:solidFill>
        </a:fill>
      </a:tcStyle>
    </a:lastCol>
    <a:firstCol>
      <a:tcTxStyle b="on">
        <a:fontRef idx="minor">
          <a:prstClr val="black"/>
        </a:fontRef>
        <a:schemeClr val="lt1"/>
      </a:tcTxStyle>
      <a:tcStyle>
        <a:tcBdr/>
        <a:fill>
          <a:solidFill>
            <a:schemeClr val="accent1"/>
          </a:solidFill>
        </a:fill>
      </a:tcStyle>
    </a:firstCol>
    <a:lastRow>
      <a:tcTxStyle b="on">
        <a:fontRef idx="minor">
          <a:prstClr val="black"/>
        </a:fontRef>
        <a:schemeClr val="lt1"/>
      </a:tcTxStyle>
      <a:tcStyle>
        <a:tcBdr>
          <a:top>
            <a:ln w="38100" cmpd="sng">
              <a:solidFill>
                <a:schemeClr val="lt1"/>
              </a:solidFill>
            </a:ln>
          </a:top>
        </a:tcBdr>
        <a:fill>
          <a:solidFill>
            <a:schemeClr val="accent1"/>
          </a:solidFill>
        </a:fill>
      </a:tcStyle>
    </a:lastRow>
    <a:firstRow>
      <a:tcTxStyle b="on">
        <a:fontRef idx="minor">
          <a:prstClr val="black"/>
        </a:fontRef>
        <a:schemeClr val="lt1"/>
      </a:tcTxStyle>
      <a:tcStyle>
        <a:tcBdr>
          <a:bottom>
            <a:ln w="38100" cmpd="sng">
              <a:solidFill>
                <a:schemeClr val="lt1"/>
              </a:solidFill>
            </a:ln>
          </a:bottom>
        </a:tcBdr>
        <a:fill>
          <a:solidFill>
            <a:schemeClr val="accent1"/>
          </a:solidFill>
        </a:fill>
      </a:tcStyle>
    </a:firstRow>
  </a:tblStyle>
</a:tblStyleLst>
</file>

<file path=ppt/viewProps.xml><?xml version="1.0" encoding="utf-8"?>
<p:viewPr xmlns:a="http://schemas.openxmlformats.org/drawingml/2006/main" xmlns:r="http://schemas.openxmlformats.org/officeDocument/2006/relationships" xmlns:p="http://schemas.openxmlformats.org/presentationml/2006/main">
  <p:normalViewPr horzBarState="maximized">
    <p:restoredLeft sz="15044" autoAdjust="0"/>
    <p:restoredTop sz="94660"/>
  </p:normalViewPr>
  <p:slideViewPr>
    <p:cSldViewPr snapToGrid="0">
      <p:cViewPr varScale="1">
        <p:scale>
          <a:sx n="111" d="100"/>
          <a:sy n="111" d="100"/>
        </p:scale>
        <p:origin x="588" y="144"/>
      </p:cViewPr>
      <p:guideLst/>
    </p:cSldViewPr>
  </p:slideViewPr>
  <p:notesTextViewPr>
    <p:cViewPr>
      <p:scale>
        <a:sx n="3" d="2"/>
        <a:sy n="3" d="2"/>
      </p:scale>
      <p:origin x="0" y="0"/>
    </p:cViewPr>
  </p:notesTextViewPr>
  <p:gridSpacing cx="76200" cy="76200"/>
</p:viewPr>
</file>

<file path=ppt/_rels/presentation.xml.rels><?xml version="1.0" encoding="UTF-8" standalone="yes"?>
<Relationships xmlns="http://schemas.openxmlformats.org/package/2006/relationships"><Relationship Id="rId8" Type="http://schemas.openxmlformats.org/officeDocument/2006/relationships/slide" Target="slides/slide7.xml"/><Relationship Id="rId13" Type="http://schemas.openxmlformats.org/officeDocument/2006/relationships/notesMaster" Target="notesMasters/notesMaster1.xml"/><Relationship Id="rId3" Type="http://schemas.openxmlformats.org/officeDocument/2006/relationships/slide" Target="slides/slide2.xml"/><Relationship Id="rId7" Type="http://schemas.openxmlformats.org/officeDocument/2006/relationships/slide" Target="slides/slide6.xml"/><Relationship Id="rId12" Type="http://schemas.openxmlformats.org/officeDocument/2006/relationships/slide" Target="slides/slide11.xml"/><Relationship Id="rId17" Type="http://schemas.openxmlformats.org/officeDocument/2006/relationships/tableStyles" Target="tableStyles.xml"/><Relationship Id="rId2" Type="http://schemas.openxmlformats.org/officeDocument/2006/relationships/slide" Target="slides/slide1.xml"/><Relationship Id="rId16" Type="http://schemas.openxmlformats.org/officeDocument/2006/relationships/theme" Target="theme/theme1.xml"/><Relationship Id="rId1" Type="http://schemas.openxmlformats.org/officeDocument/2006/relationships/slideMaster" Target="slideMasters/slideMaster1.xml"/><Relationship Id="rId6" Type="http://schemas.openxmlformats.org/officeDocument/2006/relationships/slide" Target="slides/slide5.xml"/><Relationship Id="rId11" Type="http://schemas.openxmlformats.org/officeDocument/2006/relationships/slide" Target="slides/slide10.xml"/><Relationship Id="rId5" Type="http://schemas.openxmlformats.org/officeDocument/2006/relationships/slide" Target="slides/slide4.xml"/><Relationship Id="rId15" Type="http://schemas.openxmlformats.org/officeDocument/2006/relationships/viewProps" Target="viewProps.xml"/><Relationship Id="rId10" Type="http://schemas.openxmlformats.org/officeDocument/2006/relationships/slide" Target="slides/slide9.xml"/><Relationship Id="rId4" Type="http://schemas.openxmlformats.org/officeDocument/2006/relationships/slide" Target="slides/slide3.xml"/><Relationship Id="rId9" Type="http://schemas.openxmlformats.org/officeDocument/2006/relationships/slide" Target="slides/slide8.xml"/><Relationship Id="rId14" Type="http://schemas.openxmlformats.org/officeDocument/2006/relationships/presProps" Target="presProps.xml"/></Relationships>
</file>

<file path=ppt/notesMasters/_rels/notesMaster1.xml.rels><?xml version="1.0" encoding="UTF-8" standalone="yes"?>
<Relationships xmlns="http://schemas.openxmlformats.org/package/2006/relationships"><Relationship Id="rId1" Type="http://schemas.openxmlformats.org/officeDocument/2006/relationships/theme" Target="../theme/theme2.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0" y="0"/>
            <a:ext cx="2971800" cy="458788"/>
          </a:xfrm>
          <a:prstGeom prst="rect">
            <a:avLst/>
          </a:prstGeom>
        </p:spPr>
        <p:txBody>
          <a:bodyPr vert="horz" lIns="91440" tIns="45720" rIns="91440" bIns="45720" rtlCol="0"/>
          <a:lstStyle>
            <a:lvl1pPr algn="l">
              <a:defRPr sz="1200"/>
            </a:lvl1pPr>
          </a:lstStyle>
          <a:p>
            <a:endParaRPr lang="en-US" dirty="0"/>
          </a:p>
        </p:txBody>
      </p:sp>
      <p:sp>
        <p:nvSpPr>
          <p:cNvPr id="3" name="Date Placeholder 2"/>
          <p:cNvSpPr>
            <a:spLocks noGrp="1"/>
          </p:cNvSpPr>
          <p:nvPr>
            <p:ph type="dt" idx="1"/>
          </p:nvPr>
        </p:nvSpPr>
        <p:spPr>
          <a:xfrm>
            <a:off x="3884613" y="0"/>
            <a:ext cx="2971800" cy="458788"/>
          </a:xfrm>
          <a:prstGeom prst="rect">
            <a:avLst/>
          </a:prstGeom>
        </p:spPr>
        <p:txBody>
          <a:bodyPr vert="horz" lIns="91440" tIns="45720" rIns="91440" bIns="45720" rtlCol="0"/>
          <a:lstStyle>
            <a:lvl1pPr algn="r">
              <a:defRPr sz="1200"/>
            </a:lvl1pPr>
          </a:lstStyle>
          <a:p>
            <a:fld id="{BBD932A4-B5B8-4F77-BD5B-2344BC604D9D}" type="datetimeFigureOut">
              <a:rPr lang="en-US" smtClean="0"/>
              <a:t>6/5/2024</a:t>
            </a:fld>
            <a:endParaRPr lang="en-US" dirty="0"/>
          </a:p>
        </p:txBody>
      </p:sp>
      <p:sp>
        <p:nvSpPr>
          <p:cNvPr id="4" name="Slide Image Placeholder 3"/>
          <p:cNvSpPr>
            <a:spLocks noGrp="1" noRot="1" noChangeAspect="1"/>
          </p:cNvSpPr>
          <p:nvPr>
            <p:ph type="sldImg" idx="2"/>
          </p:nvPr>
        </p:nvSpPr>
        <p:spPr>
          <a:xfrm>
            <a:off x="685800" y="1143000"/>
            <a:ext cx="5486400" cy="3086100"/>
          </a:xfrm>
          <a:prstGeom prst="rect">
            <a:avLst/>
          </a:prstGeom>
          <a:noFill/>
          <a:ln w="12700">
            <a:solidFill>
              <a:prstClr val="black"/>
            </a:solidFill>
          </a:ln>
        </p:spPr>
        <p:txBody>
          <a:bodyPr vert="horz" lIns="91440" tIns="45720" rIns="91440" bIns="45720" rtlCol="0" anchor="ctr"/>
          <a:lstStyle/>
          <a:p>
            <a:endParaRPr lang="en-US" dirty="0"/>
          </a:p>
        </p:txBody>
      </p:sp>
      <p:sp>
        <p:nvSpPr>
          <p:cNvPr id="5" name="Notes Placeholder 4"/>
          <p:cNvSpPr>
            <a:spLocks noGrp="1"/>
          </p:cNvSpPr>
          <p:nvPr>
            <p:ph type="body" sz="quarter" idx="3"/>
          </p:nvPr>
        </p:nvSpPr>
        <p:spPr>
          <a:xfrm>
            <a:off x="685800" y="4400550"/>
            <a:ext cx="5486400" cy="3600450"/>
          </a:xfrm>
          <a:prstGeom prst="rect">
            <a:avLst/>
          </a:prstGeom>
        </p:spPr>
        <p:txBody>
          <a:bodyPr vert="horz" lIns="91440" tIns="45720" rIns="91440" bIns="45720" rtlCol="0"/>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6" name="Footer Placeholder 5"/>
          <p:cNvSpPr>
            <a:spLocks noGrp="1"/>
          </p:cNvSpPr>
          <p:nvPr>
            <p:ph type="ftr" sz="quarter" idx="4"/>
          </p:nvPr>
        </p:nvSpPr>
        <p:spPr>
          <a:xfrm>
            <a:off x="0" y="8685213"/>
            <a:ext cx="2971800" cy="458787"/>
          </a:xfrm>
          <a:prstGeom prst="rect">
            <a:avLst/>
          </a:prstGeom>
        </p:spPr>
        <p:txBody>
          <a:bodyPr vert="horz" lIns="91440" tIns="45720" rIns="91440" bIns="45720" rtlCol="0" anchor="b"/>
          <a:lstStyle>
            <a:lvl1pPr algn="l">
              <a:defRPr sz="1200"/>
            </a:lvl1pPr>
          </a:lstStyle>
          <a:p>
            <a:endParaRPr lang="en-US" dirty="0"/>
          </a:p>
        </p:txBody>
      </p:sp>
      <p:sp>
        <p:nvSpPr>
          <p:cNvPr id="7" name="Slide Number Placeholder 6"/>
          <p:cNvSpPr>
            <a:spLocks noGrp="1"/>
          </p:cNvSpPr>
          <p:nvPr>
            <p:ph type="sldNum" sz="quarter" idx="5"/>
          </p:nvPr>
        </p:nvSpPr>
        <p:spPr>
          <a:xfrm>
            <a:off x="3884613" y="8685213"/>
            <a:ext cx="2971800" cy="458787"/>
          </a:xfrm>
          <a:prstGeom prst="rect">
            <a:avLst/>
          </a:prstGeom>
        </p:spPr>
        <p:txBody>
          <a:bodyPr vert="horz" lIns="91440" tIns="45720" rIns="91440" bIns="45720" rtlCol="0" anchor="b"/>
          <a:lstStyle>
            <a:lvl1pPr algn="r">
              <a:defRPr sz="1200"/>
            </a:lvl1pPr>
          </a:lstStyle>
          <a:p>
            <a:fld id="{99790993-45FF-4E5C-8D4C-A134967D4075}" type="slidenum">
              <a:rPr lang="en-US" smtClean="0"/>
              <a:t>‹#›</a:t>
            </a:fld>
            <a:endParaRPr lang="en-US" dirty="0"/>
          </a:p>
        </p:txBody>
      </p:sp>
    </p:spTree>
    <p:extLst>
      <p:ext uri="{BB962C8B-B14F-4D97-AF65-F5344CB8AC3E}">
        <p14:creationId xmlns:p14="http://schemas.microsoft.com/office/powerpoint/2010/main" val="3969204386"/>
      </p:ext>
    </p:extLst>
  </p:cSld>
  <p:clrMap bg1="lt1" tx1="dk1" bg2="lt2" tx2="dk2" accent1="accent1" accent2="accent2" accent3="accent3" accent4="accent4" accent5="accent5" accent6="accent6" hlink="hlink" folHlink="folHlink"/>
  <p:notesStyle>
    <a:lvl1pPr marL="0" algn="l" defTabSz="914400" rtl="0" eaLnBrk="1" latinLnBrk="0" hangingPunct="1">
      <a:defRPr sz="1200" kern="1200">
        <a:solidFill>
          <a:schemeClr val="tx1"/>
        </a:solidFill>
        <a:latin typeface="+mn-lt"/>
        <a:ea typeface="+mn-ea"/>
        <a:cs typeface="+mn-cs"/>
      </a:defRPr>
    </a:lvl1pPr>
    <a:lvl2pPr marL="457200" algn="l" defTabSz="914400" rtl="0" eaLnBrk="1" latinLnBrk="0" hangingPunct="1">
      <a:defRPr sz="1200" kern="1200">
        <a:solidFill>
          <a:schemeClr val="tx1"/>
        </a:solidFill>
        <a:latin typeface="+mn-lt"/>
        <a:ea typeface="+mn-ea"/>
        <a:cs typeface="+mn-cs"/>
      </a:defRPr>
    </a:lvl2pPr>
    <a:lvl3pPr marL="914400" algn="l" defTabSz="914400" rtl="0" eaLnBrk="1" latinLnBrk="0" hangingPunct="1">
      <a:defRPr sz="1200" kern="1200">
        <a:solidFill>
          <a:schemeClr val="tx1"/>
        </a:solidFill>
        <a:latin typeface="+mn-lt"/>
        <a:ea typeface="+mn-ea"/>
        <a:cs typeface="+mn-cs"/>
      </a:defRPr>
    </a:lvl3pPr>
    <a:lvl4pPr marL="1371600" algn="l" defTabSz="914400" rtl="0" eaLnBrk="1" latinLnBrk="0" hangingPunct="1">
      <a:defRPr sz="1200" kern="1200">
        <a:solidFill>
          <a:schemeClr val="tx1"/>
        </a:solidFill>
        <a:latin typeface="+mn-lt"/>
        <a:ea typeface="+mn-ea"/>
        <a:cs typeface="+mn-cs"/>
      </a:defRPr>
    </a:lvl4pPr>
    <a:lvl5pPr marL="1828800" algn="l" defTabSz="914400" rtl="0" eaLnBrk="1" latinLnBrk="0" hangingPunct="1">
      <a:defRPr sz="1200" kern="1200">
        <a:solidFill>
          <a:schemeClr val="tx1"/>
        </a:solidFill>
        <a:latin typeface="+mn-lt"/>
        <a:ea typeface="+mn-ea"/>
        <a:cs typeface="+mn-cs"/>
      </a:defRPr>
    </a:lvl5pPr>
    <a:lvl6pPr marL="2286000" algn="l" defTabSz="914400" rtl="0" eaLnBrk="1" latinLnBrk="0" hangingPunct="1">
      <a:defRPr sz="1200" kern="1200">
        <a:solidFill>
          <a:schemeClr val="tx1"/>
        </a:solidFill>
        <a:latin typeface="+mn-lt"/>
        <a:ea typeface="+mn-ea"/>
        <a:cs typeface="+mn-cs"/>
      </a:defRPr>
    </a:lvl6pPr>
    <a:lvl7pPr marL="2743200" algn="l" defTabSz="914400" rtl="0" eaLnBrk="1" latinLnBrk="0" hangingPunct="1">
      <a:defRPr sz="1200" kern="1200">
        <a:solidFill>
          <a:schemeClr val="tx1"/>
        </a:solidFill>
        <a:latin typeface="+mn-lt"/>
        <a:ea typeface="+mn-ea"/>
        <a:cs typeface="+mn-cs"/>
      </a:defRPr>
    </a:lvl7pPr>
    <a:lvl8pPr marL="3200400" algn="l" defTabSz="914400" rtl="0" eaLnBrk="1" latinLnBrk="0" hangingPunct="1">
      <a:defRPr sz="1200" kern="1200">
        <a:solidFill>
          <a:schemeClr val="tx1"/>
        </a:solidFill>
        <a:latin typeface="+mn-lt"/>
        <a:ea typeface="+mn-ea"/>
        <a:cs typeface="+mn-cs"/>
      </a:defRPr>
    </a:lvl8pPr>
    <a:lvl9pPr marL="3657600" algn="l" defTabSz="914400" rtl="0" eaLnBrk="1" latinLnBrk="0" hangingPunct="1">
      <a:defRPr sz="1200" kern="1200">
        <a:solidFill>
          <a:schemeClr val="tx1"/>
        </a:solidFill>
        <a:latin typeface="+mn-lt"/>
        <a:ea typeface="+mn-ea"/>
        <a:cs typeface="+mn-cs"/>
      </a:defRPr>
    </a:lvl9pPr>
  </p:notesStyle>
</p:notesMaster>
</file>

<file path=ppt/notesSlides/_rels/notesSlide1.xml.rels><?xml version="1.0" encoding="UTF-8" standalone="yes"?>
<Relationships xmlns="http://schemas.openxmlformats.org/package/2006/relationships"><Relationship Id="rId2" Type="http://schemas.openxmlformats.org/officeDocument/2006/relationships/slide" Target="../slides/slide1.xml"/><Relationship Id="rId1" Type="http://schemas.openxmlformats.org/officeDocument/2006/relationships/notesMaster" Target="../notesMasters/notesMaster1.xml"/></Relationships>
</file>

<file path=ppt/notesSlides/_rels/notesSlide2.xml.rels><?xml version="1.0" encoding="UTF-8" standalone="yes"?>
<Relationships xmlns="http://schemas.openxmlformats.org/package/2006/relationships"><Relationship Id="rId2" Type="http://schemas.openxmlformats.org/officeDocument/2006/relationships/slide" Target="../slides/slide10.xml"/><Relationship Id="rId1" Type="http://schemas.openxmlformats.org/officeDocument/2006/relationships/notesMaster" Target="../notesMasters/notesMaster1.xml"/></Relationships>
</file>

<file path=ppt/notesSlides/_rels/notesSlide3.xml.rels><?xml version="1.0" encoding="UTF-8" standalone="yes"?>
<Relationships xmlns="http://schemas.openxmlformats.org/package/2006/relationships"><Relationship Id="rId2" Type="http://schemas.openxmlformats.org/officeDocument/2006/relationships/slide" Target="../slides/slide11.xml"/><Relationship Id="rId1" Type="http://schemas.openxmlformats.org/officeDocument/2006/relationships/notesMaster" Target="../notesMasters/notesMaster1.xml"/></Relationships>
</file>

<file path=ppt/notesSlides/notesSlide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10"/>
          </p:nvPr>
        </p:nvSpPr>
        <p:spPr/>
        <p:txBody>
          <a:bodyPr/>
          <a:lstStyle/>
          <a:p>
            <a:fld id="{99790993-45FF-4E5C-8D4C-A134967D4075}" type="slidenum">
              <a:rPr lang="en-US" smtClean="0"/>
              <a:t>1</a:t>
            </a:fld>
            <a:endParaRPr lang="en-US" dirty="0"/>
          </a:p>
        </p:txBody>
      </p:sp>
    </p:spTree>
    <p:extLst>
      <p:ext uri="{BB962C8B-B14F-4D97-AF65-F5344CB8AC3E}">
        <p14:creationId xmlns:p14="http://schemas.microsoft.com/office/powerpoint/2010/main" val="3219471828"/>
      </p:ext>
    </p:extLst>
  </p:cSld>
  <p:clrMapOvr>
    <a:masterClrMapping/>
  </p:clrMapOvr>
</p:notes>
</file>

<file path=ppt/notesSlides/notesSlide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10"/>
          </p:nvPr>
        </p:nvSpPr>
        <p:spPr/>
        <p:txBody>
          <a:bodyPr/>
          <a:lstStyle/>
          <a:p>
            <a:fld id="{99790993-45FF-4E5C-8D4C-A134967D4075}" type="slidenum">
              <a:rPr lang="en-US" smtClean="0"/>
              <a:t>10</a:t>
            </a:fld>
            <a:endParaRPr lang="en-US" dirty="0"/>
          </a:p>
        </p:txBody>
      </p:sp>
    </p:spTree>
    <p:extLst>
      <p:ext uri="{BB962C8B-B14F-4D97-AF65-F5344CB8AC3E}">
        <p14:creationId xmlns:p14="http://schemas.microsoft.com/office/powerpoint/2010/main" val="1244675816"/>
      </p:ext>
    </p:extLst>
  </p:cSld>
  <p:clrMapOvr>
    <a:masterClrMapping/>
  </p:clrMapOvr>
</p:notes>
</file>

<file path=ppt/notesSlides/notesSlide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10"/>
          </p:nvPr>
        </p:nvSpPr>
        <p:spPr/>
        <p:txBody>
          <a:bodyPr/>
          <a:lstStyle/>
          <a:p>
            <a:fld id="{99790993-45FF-4E5C-8D4C-A134967D4075}" type="slidenum">
              <a:rPr lang="en-US" smtClean="0"/>
              <a:t>11</a:t>
            </a:fld>
            <a:endParaRPr lang="en-US" dirty="0"/>
          </a:p>
        </p:txBody>
      </p:sp>
    </p:spTree>
    <p:extLst>
      <p:ext uri="{BB962C8B-B14F-4D97-AF65-F5344CB8AC3E}">
        <p14:creationId xmlns:p14="http://schemas.microsoft.com/office/powerpoint/2010/main" val="839621816"/>
      </p:ext>
    </p:extLst>
  </p:cSld>
  <p:clrMapOvr>
    <a:masterClrMapping/>
  </p:clrMapOvr>
</p:notes>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type="title" preserve="1">
  <p:cSld name="Title Slide">
    <p:spTree>
      <p:nvGrpSpPr>
        <p:cNvPr id="1" name=""/>
        <p:cNvGrpSpPr/>
        <p:nvPr/>
      </p:nvGrpSpPr>
      <p:grpSpPr>
        <a:xfrm>
          <a:off x="0" y="0"/>
          <a:ext cx="0" cy="0"/>
          <a:chOff x="0" y="0"/>
          <a:chExt cx="0" cy="0"/>
        </a:xfrm>
      </p:grpSpPr>
      <p:sp>
        <p:nvSpPr>
          <p:cNvPr id="2" name="Title 1"/>
          <p:cNvSpPr>
            <a:spLocks noGrp="1"/>
          </p:cNvSpPr>
          <p:nvPr>
            <p:ph type="ctrTitle"/>
          </p:nvPr>
        </p:nvSpPr>
        <p:spPr>
          <a:xfrm>
            <a:off x="1524000" y="1122363"/>
            <a:ext cx="9144000" cy="2387600"/>
          </a:xfrm>
        </p:spPr>
        <p:txBody>
          <a:bodyPr anchor="b"/>
          <a:lstStyle>
            <a:lvl1pPr algn="ctr">
              <a:defRPr sz="6000"/>
            </a:lvl1pPr>
          </a:lstStyle>
          <a:p>
            <a:r>
              <a:rPr lang="en-US"/>
              <a:t>Click to edit Master title style</a:t>
            </a:r>
          </a:p>
        </p:txBody>
      </p:sp>
      <p:sp>
        <p:nvSpPr>
          <p:cNvPr id="3" name="Subtitle 2"/>
          <p:cNvSpPr>
            <a:spLocks noGrp="1"/>
          </p:cNvSpPr>
          <p:nvPr>
            <p:ph type="subTitle" idx="1"/>
          </p:nvPr>
        </p:nvSpPr>
        <p:spPr>
          <a:xfrm>
            <a:off x="1524000" y="3602038"/>
            <a:ext cx="9144000" cy="1655762"/>
          </a:xfrm>
        </p:spPr>
        <p:txBody>
          <a:bodyPr/>
          <a:lstStyle>
            <a:lvl1pPr marL="0" indent="0" algn="ctr">
              <a:buNone/>
              <a:defRPr sz="2400"/>
            </a:lvl1pPr>
            <a:lvl2pPr marL="457200" indent="0" algn="ctr">
              <a:buNone/>
              <a:defRPr sz="2000"/>
            </a:lvl2pPr>
            <a:lvl3pPr marL="914400" indent="0" algn="ctr">
              <a:buNone/>
              <a:defRPr sz="1800"/>
            </a:lvl3pPr>
            <a:lvl4pPr marL="1371600" indent="0" algn="ctr">
              <a:buNone/>
              <a:defRPr sz="1600"/>
            </a:lvl4pPr>
            <a:lvl5pPr marL="1828800" indent="0" algn="ctr">
              <a:buNone/>
              <a:defRPr sz="1600"/>
            </a:lvl5pPr>
            <a:lvl6pPr marL="2286000" indent="0" algn="ctr">
              <a:buNone/>
              <a:defRPr sz="1600"/>
            </a:lvl6pPr>
            <a:lvl7pPr marL="2743200" indent="0" algn="ctr">
              <a:buNone/>
              <a:defRPr sz="1600"/>
            </a:lvl7pPr>
            <a:lvl8pPr marL="3200400" indent="0" algn="ctr">
              <a:buNone/>
              <a:defRPr sz="1600"/>
            </a:lvl8pPr>
            <a:lvl9pPr marL="3657600" indent="0" algn="ctr">
              <a:buNone/>
              <a:defRPr sz="1600"/>
            </a:lvl9pPr>
          </a:lstStyle>
          <a:p>
            <a:r>
              <a:rPr lang="en-US"/>
              <a:t>Click to edit Master subtitle style</a:t>
            </a:r>
          </a:p>
        </p:txBody>
      </p:sp>
      <p:sp>
        <p:nvSpPr>
          <p:cNvPr id="4" name="Date Placeholder 3"/>
          <p:cNvSpPr>
            <a:spLocks noGrp="1"/>
          </p:cNvSpPr>
          <p:nvPr>
            <p:ph type="dt" sz="half" idx="10"/>
          </p:nvPr>
        </p:nvSpPr>
        <p:spPr/>
        <p:txBody>
          <a:bodyPr/>
          <a:lstStyle/>
          <a:p>
            <a:fld id="{D5AA077E-CA78-4638-AB2E-17C23084BF38}" type="datetime1">
              <a:rPr lang="en-US" smtClean="0"/>
              <a:t>6/5/2024</a:t>
            </a:fld>
            <a:endParaRPr lang="en-US" dirty="0"/>
          </a:p>
        </p:txBody>
      </p:sp>
      <p:sp>
        <p:nvSpPr>
          <p:cNvPr id="5" name="Footer Placeholder 4"/>
          <p:cNvSpPr>
            <a:spLocks noGrp="1"/>
          </p:cNvSpPr>
          <p:nvPr>
            <p:ph type="ftr" sz="quarter" idx="11"/>
          </p:nvPr>
        </p:nvSpPr>
        <p:spPr/>
        <p:txBody>
          <a:bodyPr/>
          <a:lstStyle/>
          <a:p>
            <a:endParaRPr lang="en-US" dirty="0"/>
          </a:p>
        </p:txBody>
      </p:sp>
      <p:sp>
        <p:nvSpPr>
          <p:cNvPr id="6" name="Slide Number Placeholder 5"/>
          <p:cNvSpPr>
            <a:spLocks noGrp="1"/>
          </p:cNvSpPr>
          <p:nvPr>
            <p:ph type="sldNum" sz="quarter" idx="12"/>
          </p:nvPr>
        </p:nvSpPr>
        <p:spPr/>
        <p:txBody>
          <a:bodyPr/>
          <a:lstStyle/>
          <a:p>
            <a:fld id="{36473209-A7B4-4B0A-9E26-57D15F470246}" type="slidenum">
              <a:rPr lang="en-US" smtClean="0"/>
              <a:t>‹#›</a:t>
            </a:fld>
            <a:endParaRPr lang="en-US" dirty="0"/>
          </a:p>
        </p:txBody>
      </p:sp>
    </p:spTree>
    <p:extLst>
      <p:ext uri="{BB962C8B-B14F-4D97-AF65-F5344CB8AC3E}">
        <p14:creationId xmlns:p14="http://schemas.microsoft.com/office/powerpoint/2010/main" val="3088483315"/>
      </p:ext>
    </p:extLst>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
        <p:nvSpPr>
          <p:cNvPr id="3" name="Content Placeholder 2"/>
          <p:cNvSpPr>
            <a:spLocks noGrp="1"/>
          </p:cNvSpPr>
          <p:nvPr>
            <p:ph idx="1"/>
          </p:nvPr>
        </p:nvSpPr>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p:cNvSpPr>
            <a:spLocks noGrp="1"/>
          </p:cNvSpPr>
          <p:nvPr>
            <p:ph type="dt" sz="half" idx="10"/>
          </p:nvPr>
        </p:nvSpPr>
        <p:spPr/>
        <p:txBody>
          <a:bodyPr/>
          <a:lstStyle/>
          <a:p>
            <a:fld id="{B4AECEF2-ECEE-4497-9200-645DFDEF8734}" type="datetime1">
              <a:rPr lang="en-US" smtClean="0"/>
              <a:t>6/5/2024</a:t>
            </a:fld>
            <a:endParaRPr lang="en-US" dirty="0"/>
          </a:p>
        </p:txBody>
      </p:sp>
      <p:sp>
        <p:nvSpPr>
          <p:cNvPr id="5" name="Footer Placeholder 4"/>
          <p:cNvSpPr>
            <a:spLocks noGrp="1"/>
          </p:cNvSpPr>
          <p:nvPr>
            <p:ph type="ftr" sz="quarter" idx="11"/>
          </p:nvPr>
        </p:nvSpPr>
        <p:spPr/>
        <p:txBody>
          <a:bodyPr/>
          <a:lstStyle/>
          <a:p>
            <a:endParaRPr lang="en-US" dirty="0"/>
          </a:p>
        </p:txBody>
      </p:sp>
      <p:sp>
        <p:nvSpPr>
          <p:cNvPr id="6" name="Slide Number Placeholder 5"/>
          <p:cNvSpPr>
            <a:spLocks noGrp="1"/>
          </p:cNvSpPr>
          <p:nvPr>
            <p:ph type="sldNum" sz="quarter" idx="12"/>
          </p:nvPr>
        </p:nvSpPr>
        <p:spPr/>
        <p:txBody>
          <a:bodyPr/>
          <a:lstStyle/>
          <a:p>
            <a:fld id="{36473209-A7B4-4B0A-9E26-57D15F470246}" type="slidenum">
              <a:rPr lang="en-US" smtClean="0"/>
              <a:t>‹#›</a:t>
            </a:fld>
            <a:endParaRPr lang="en-US" dirty="0"/>
          </a:p>
        </p:txBody>
      </p:sp>
    </p:spTree>
    <p:extLst>
      <p:ext uri="{BB962C8B-B14F-4D97-AF65-F5344CB8AC3E}">
        <p14:creationId xmlns:p14="http://schemas.microsoft.com/office/powerpoint/2010/main" val="1438551752"/>
      </p:ext>
    </p:extLst>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Title 1"/>
          <p:cNvSpPr>
            <a:spLocks noGrp="1"/>
          </p:cNvSpPr>
          <p:nvPr>
            <p:ph type="title"/>
          </p:nvPr>
        </p:nvSpPr>
        <p:spPr>
          <a:xfrm>
            <a:off x="831850" y="1709738"/>
            <a:ext cx="10515600" cy="2852737"/>
          </a:xfrm>
        </p:spPr>
        <p:txBody>
          <a:bodyPr anchor="b"/>
          <a:lstStyle>
            <a:lvl1pPr>
              <a:defRPr sz="6000"/>
            </a:lvl1pPr>
          </a:lstStyle>
          <a:p>
            <a:r>
              <a:rPr lang="en-US"/>
              <a:t>Click to edit Master title style</a:t>
            </a:r>
          </a:p>
        </p:txBody>
      </p:sp>
      <p:sp>
        <p:nvSpPr>
          <p:cNvPr id="3" name="Text Placeholder 2"/>
          <p:cNvSpPr>
            <a:spLocks noGrp="1"/>
          </p:cNvSpPr>
          <p:nvPr>
            <p:ph type="body" idx="1"/>
          </p:nvPr>
        </p:nvSpPr>
        <p:spPr>
          <a:xfrm>
            <a:off x="831850" y="4589463"/>
            <a:ext cx="10515600" cy="1500187"/>
          </a:xfrm>
        </p:spPr>
        <p:txBody>
          <a:bodyPr/>
          <a:lstStyle>
            <a:lvl1pPr marL="0" indent="0">
              <a:buNone/>
              <a:defRPr sz="2400">
                <a:solidFill>
                  <a:schemeClr val="tx1">
                    <a:tint val="75000"/>
                  </a:schemeClr>
                </a:solidFill>
              </a:defRPr>
            </a:lvl1pPr>
            <a:lvl2pPr marL="457200" indent="0">
              <a:buNone/>
              <a:defRPr sz="2000">
                <a:solidFill>
                  <a:schemeClr val="tx1">
                    <a:tint val="75000"/>
                  </a:schemeClr>
                </a:solidFill>
              </a:defRPr>
            </a:lvl2pPr>
            <a:lvl3pPr marL="914400" indent="0">
              <a:buNone/>
              <a:defRPr sz="1800">
                <a:solidFill>
                  <a:schemeClr val="tx1">
                    <a:tint val="75000"/>
                  </a:schemeClr>
                </a:solidFill>
              </a:defRPr>
            </a:lvl3pPr>
            <a:lvl4pPr marL="1371600" indent="0">
              <a:buNone/>
              <a:defRPr sz="1600">
                <a:solidFill>
                  <a:schemeClr val="tx1">
                    <a:tint val="75000"/>
                  </a:schemeClr>
                </a:solidFill>
              </a:defRPr>
            </a:lvl4pPr>
            <a:lvl5pPr marL="1828800" indent="0">
              <a:buNone/>
              <a:defRPr sz="1600">
                <a:solidFill>
                  <a:schemeClr val="tx1">
                    <a:tint val="75000"/>
                  </a:schemeClr>
                </a:solidFill>
              </a:defRPr>
            </a:lvl5pPr>
            <a:lvl6pPr marL="2286000" indent="0">
              <a:buNone/>
              <a:defRPr sz="1600">
                <a:solidFill>
                  <a:schemeClr val="tx1">
                    <a:tint val="75000"/>
                  </a:schemeClr>
                </a:solidFill>
              </a:defRPr>
            </a:lvl6pPr>
            <a:lvl7pPr marL="2743200" indent="0">
              <a:buNone/>
              <a:defRPr sz="1600">
                <a:solidFill>
                  <a:schemeClr val="tx1">
                    <a:tint val="75000"/>
                  </a:schemeClr>
                </a:solidFill>
              </a:defRPr>
            </a:lvl7pPr>
            <a:lvl8pPr marL="3200400" indent="0">
              <a:buNone/>
              <a:defRPr sz="1600">
                <a:solidFill>
                  <a:schemeClr val="tx1">
                    <a:tint val="75000"/>
                  </a:schemeClr>
                </a:solidFill>
              </a:defRPr>
            </a:lvl8pPr>
            <a:lvl9pPr marL="3657600" indent="0">
              <a:buNone/>
              <a:defRPr sz="1600">
                <a:solidFill>
                  <a:schemeClr val="tx1">
                    <a:tint val="75000"/>
                  </a:schemeClr>
                </a:solidFill>
              </a:defRPr>
            </a:lvl9pPr>
          </a:lstStyle>
          <a:p>
            <a:pPr lvl="0"/>
            <a:r>
              <a:rPr lang="en-US"/>
              <a:t>Click to edit Master text styles</a:t>
            </a:r>
          </a:p>
        </p:txBody>
      </p:sp>
      <p:sp>
        <p:nvSpPr>
          <p:cNvPr id="4" name="Date Placeholder 3"/>
          <p:cNvSpPr>
            <a:spLocks noGrp="1"/>
          </p:cNvSpPr>
          <p:nvPr>
            <p:ph type="dt" sz="half" idx="10"/>
          </p:nvPr>
        </p:nvSpPr>
        <p:spPr/>
        <p:txBody>
          <a:bodyPr/>
          <a:lstStyle/>
          <a:p>
            <a:fld id="{A97FBBA5-D586-4C3C-9965-9C72121243EA}" type="datetime1">
              <a:rPr lang="en-US" smtClean="0"/>
              <a:t>6/5/2024</a:t>
            </a:fld>
            <a:endParaRPr lang="en-US" dirty="0"/>
          </a:p>
        </p:txBody>
      </p:sp>
      <p:sp>
        <p:nvSpPr>
          <p:cNvPr id="5" name="Footer Placeholder 4"/>
          <p:cNvSpPr>
            <a:spLocks noGrp="1"/>
          </p:cNvSpPr>
          <p:nvPr>
            <p:ph type="ftr" sz="quarter" idx="11"/>
          </p:nvPr>
        </p:nvSpPr>
        <p:spPr/>
        <p:txBody>
          <a:bodyPr/>
          <a:lstStyle/>
          <a:p>
            <a:endParaRPr lang="en-US" dirty="0"/>
          </a:p>
        </p:txBody>
      </p:sp>
      <p:sp>
        <p:nvSpPr>
          <p:cNvPr id="6" name="Slide Number Placeholder 5"/>
          <p:cNvSpPr>
            <a:spLocks noGrp="1"/>
          </p:cNvSpPr>
          <p:nvPr>
            <p:ph type="sldNum" sz="quarter" idx="12"/>
          </p:nvPr>
        </p:nvSpPr>
        <p:spPr/>
        <p:txBody>
          <a:bodyPr/>
          <a:lstStyle/>
          <a:p>
            <a:fld id="{36473209-A7B4-4B0A-9E26-57D15F470246}" type="slidenum">
              <a:rPr lang="en-US" smtClean="0"/>
              <a:t>‹#›</a:t>
            </a:fld>
            <a:endParaRPr lang="en-US" dirty="0"/>
          </a:p>
        </p:txBody>
      </p:sp>
    </p:spTree>
    <p:extLst>
      <p:ext uri="{BB962C8B-B14F-4D97-AF65-F5344CB8AC3E}">
        <p14:creationId xmlns:p14="http://schemas.microsoft.com/office/powerpoint/2010/main" val="3078426864"/>
      </p:ext>
    </p:extLst>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
        <p:nvSpPr>
          <p:cNvPr id="3" name="Content Placeholder 2"/>
          <p:cNvSpPr>
            <a:spLocks noGrp="1"/>
          </p:cNvSpPr>
          <p:nvPr>
            <p:ph sz="half" idx="1"/>
          </p:nvPr>
        </p:nvSpPr>
        <p:spPr>
          <a:xfrm>
            <a:off x="838200" y="1825625"/>
            <a:ext cx="5181600" cy="4351338"/>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Content Placeholder 3"/>
          <p:cNvSpPr>
            <a:spLocks noGrp="1"/>
          </p:cNvSpPr>
          <p:nvPr>
            <p:ph sz="half" idx="2"/>
          </p:nvPr>
        </p:nvSpPr>
        <p:spPr>
          <a:xfrm>
            <a:off x="6172200" y="1825625"/>
            <a:ext cx="5181600" cy="4351338"/>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5" name="Date Placeholder 4"/>
          <p:cNvSpPr>
            <a:spLocks noGrp="1"/>
          </p:cNvSpPr>
          <p:nvPr>
            <p:ph type="dt" sz="half" idx="10"/>
          </p:nvPr>
        </p:nvSpPr>
        <p:spPr/>
        <p:txBody>
          <a:bodyPr/>
          <a:lstStyle/>
          <a:p>
            <a:fld id="{659E845D-3FA1-4F62-A449-2B33DE30E707}" type="datetime1">
              <a:rPr lang="en-US" smtClean="0"/>
              <a:t>6/5/2024</a:t>
            </a:fld>
            <a:endParaRPr lang="en-US" dirty="0"/>
          </a:p>
        </p:txBody>
      </p:sp>
      <p:sp>
        <p:nvSpPr>
          <p:cNvPr id="6" name="Footer Placeholder 5"/>
          <p:cNvSpPr>
            <a:spLocks noGrp="1"/>
          </p:cNvSpPr>
          <p:nvPr>
            <p:ph type="ftr" sz="quarter" idx="11"/>
          </p:nvPr>
        </p:nvSpPr>
        <p:spPr/>
        <p:txBody>
          <a:bodyPr/>
          <a:lstStyle/>
          <a:p>
            <a:endParaRPr lang="en-US" dirty="0"/>
          </a:p>
        </p:txBody>
      </p:sp>
      <p:sp>
        <p:nvSpPr>
          <p:cNvPr id="7" name="Slide Number Placeholder 6"/>
          <p:cNvSpPr>
            <a:spLocks noGrp="1"/>
          </p:cNvSpPr>
          <p:nvPr>
            <p:ph type="sldNum" sz="quarter" idx="12"/>
          </p:nvPr>
        </p:nvSpPr>
        <p:spPr/>
        <p:txBody>
          <a:bodyPr/>
          <a:lstStyle/>
          <a:p>
            <a:fld id="{36473209-A7B4-4B0A-9E26-57D15F470246}" type="slidenum">
              <a:rPr lang="en-US" smtClean="0"/>
              <a:t>‹#›</a:t>
            </a:fld>
            <a:endParaRPr lang="en-US" dirty="0"/>
          </a:p>
        </p:txBody>
      </p:sp>
    </p:spTree>
    <p:extLst>
      <p:ext uri="{BB962C8B-B14F-4D97-AF65-F5344CB8AC3E}">
        <p14:creationId xmlns:p14="http://schemas.microsoft.com/office/powerpoint/2010/main" val="1852938172"/>
      </p:ext>
    </p:extLst>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p:cNvSpPr>
            <a:spLocks noGrp="1"/>
          </p:cNvSpPr>
          <p:nvPr>
            <p:ph type="title"/>
          </p:nvPr>
        </p:nvSpPr>
        <p:spPr>
          <a:xfrm>
            <a:off x="839788" y="365125"/>
            <a:ext cx="10515600" cy="1325563"/>
          </a:xfrm>
        </p:spPr>
        <p:txBody>
          <a:bodyPr/>
          <a:lstStyle/>
          <a:p>
            <a:r>
              <a:rPr lang="en-US"/>
              <a:t>Click to edit Master title style</a:t>
            </a:r>
          </a:p>
        </p:txBody>
      </p:sp>
      <p:sp>
        <p:nvSpPr>
          <p:cNvPr id="3" name="Text Placeholder 2"/>
          <p:cNvSpPr>
            <a:spLocks noGrp="1"/>
          </p:cNvSpPr>
          <p:nvPr>
            <p:ph type="body" idx="1"/>
          </p:nvPr>
        </p:nvSpPr>
        <p:spPr>
          <a:xfrm>
            <a:off x="839788" y="1681163"/>
            <a:ext cx="5157787" cy="82391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4" name="Content Placeholder 3"/>
          <p:cNvSpPr>
            <a:spLocks noGrp="1"/>
          </p:cNvSpPr>
          <p:nvPr>
            <p:ph sz="half" idx="2"/>
          </p:nvPr>
        </p:nvSpPr>
        <p:spPr>
          <a:xfrm>
            <a:off x="839788" y="2505075"/>
            <a:ext cx="5157787" cy="3684588"/>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5" name="Text Placeholder 4"/>
          <p:cNvSpPr>
            <a:spLocks noGrp="1"/>
          </p:cNvSpPr>
          <p:nvPr>
            <p:ph type="body" sz="quarter" idx="3"/>
          </p:nvPr>
        </p:nvSpPr>
        <p:spPr>
          <a:xfrm>
            <a:off x="6172200" y="1681163"/>
            <a:ext cx="5183188" cy="82391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6" name="Content Placeholder 5"/>
          <p:cNvSpPr>
            <a:spLocks noGrp="1"/>
          </p:cNvSpPr>
          <p:nvPr>
            <p:ph sz="quarter" idx="4"/>
          </p:nvPr>
        </p:nvSpPr>
        <p:spPr>
          <a:xfrm>
            <a:off x="6172200" y="2505075"/>
            <a:ext cx="5183188" cy="3684588"/>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7" name="Date Placeholder 6"/>
          <p:cNvSpPr>
            <a:spLocks noGrp="1"/>
          </p:cNvSpPr>
          <p:nvPr>
            <p:ph type="dt" sz="half" idx="10"/>
          </p:nvPr>
        </p:nvSpPr>
        <p:spPr/>
        <p:txBody>
          <a:bodyPr/>
          <a:lstStyle/>
          <a:p>
            <a:fld id="{CFD93899-1AA7-4CA5-BB4B-D74CA797F549}" type="datetime1">
              <a:rPr lang="en-US" smtClean="0"/>
              <a:t>6/5/2024</a:t>
            </a:fld>
            <a:endParaRPr lang="en-US" dirty="0"/>
          </a:p>
        </p:txBody>
      </p:sp>
      <p:sp>
        <p:nvSpPr>
          <p:cNvPr id="8" name="Footer Placeholder 7"/>
          <p:cNvSpPr>
            <a:spLocks noGrp="1"/>
          </p:cNvSpPr>
          <p:nvPr>
            <p:ph type="ftr" sz="quarter" idx="11"/>
          </p:nvPr>
        </p:nvSpPr>
        <p:spPr/>
        <p:txBody>
          <a:bodyPr/>
          <a:lstStyle/>
          <a:p>
            <a:endParaRPr lang="en-US" dirty="0"/>
          </a:p>
        </p:txBody>
      </p:sp>
      <p:sp>
        <p:nvSpPr>
          <p:cNvPr id="9" name="Slide Number Placeholder 8"/>
          <p:cNvSpPr>
            <a:spLocks noGrp="1"/>
          </p:cNvSpPr>
          <p:nvPr>
            <p:ph type="sldNum" sz="quarter" idx="12"/>
          </p:nvPr>
        </p:nvSpPr>
        <p:spPr/>
        <p:txBody>
          <a:bodyPr/>
          <a:lstStyle/>
          <a:p>
            <a:fld id="{36473209-A7B4-4B0A-9E26-57D15F470246}" type="slidenum">
              <a:rPr lang="en-US" smtClean="0"/>
              <a:t>‹#›</a:t>
            </a:fld>
            <a:endParaRPr lang="en-US" dirty="0"/>
          </a:p>
        </p:txBody>
      </p:sp>
    </p:spTree>
    <p:extLst>
      <p:ext uri="{BB962C8B-B14F-4D97-AF65-F5344CB8AC3E}">
        <p14:creationId xmlns:p14="http://schemas.microsoft.com/office/powerpoint/2010/main" val="481379881"/>
      </p:ext>
    </p:extLst>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
        <p:nvSpPr>
          <p:cNvPr id="3" name="Date Placeholder 2"/>
          <p:cNvSpPr>
            <a:spLocks noGrp="1"/>
          </p:cNvSpPr>
          <p:nvPr>
            <p:ph type="dt" sz="half" idx="10"/>
          </p:nvPr>
        </p:nvSpPr>
        <p:spPr/>
        <p:txBody>
          <a:bodyPr/>
          <a:lstStyle/>
          <a:p>
            <a:fld id="{8B619EFA-6A36-4E82-A153-653524A10257}" type="datetime1">
              <a:rPr lang="en-US" smtClean="0"/>
              <a:t>6/5/2024</a:t>
            </a:fld>
            <a:endParaRPr lang="en-US" dirty="0"/>
          </a:p>
        </p:txBody>
      </p:sp>
      <p:sp>
        <p:nvSpPr>
          <p:cNvPr id="4" name="Footer Placeholder 3"/>
          <p:cNvSpPr>
            <a:spLocks noGrp="1"/>
          </p:cNvSpPr>
          <p:nvPr>
            <p:ph type="ftr" sz="quarter" idx="11"/>
          </p:nvPr>
        </p:nvSpPr>
        <p:spPr/>
        <p:txBody>
          <a:bodyPr/>
          <a:lstStyle/>
          <a:p>
            <a:endParaRPr lang="en-US" dirty="0"/>
          </a:p>
        </p:txBody>
      </p:sp>
      <p:sp>
        <p:nvSpPr>
          <p:cNvPr id="5" name="Slide Number Placeholder 4"/>
          <p:cNvSpPr>
            <a:spLocks noGrp="1"/>
          </p:cNvSpPr>
          <p:nvPr>
            <p:ph type="sldNum" sz="quarter" idx="12"/>
          </p:nvPr>
        </p:nvSpPr>
        <p:spPr/>
        <p:txBody>
          <a:bodyPr/>
          <a:lstStyle/>
          <a:p>
            <a:fld id="{36473209-A7B4-4B0A-9E26-57D15F470246}" type="slidenum">
              <a:rPr lang="en-US" smtClean="0"/>
              <a:t>‹#›</a:t>
            </a:fld>
            <a:endParaRPr lang="en-US" dirty="0"/>
          </a:p>
        </p:txBody>
      </p:sp>
    </p:spTree>
    <p:extLst>
      <p:ext uri="{BB962C8B-B14F-4D97-AF65-F5344CB8AC3E}">
        <p14:creationId xmlns:p14="http://schemas.microsoft.com/office/powerpoint/2010/main" val="2750793981"/>
      </p:ext>
    </p:extLst>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Date Placeholder 1"/>
          <p:cNvSpPr>
            <a:spLocks noGrp="1"/>
          </p:cNvSpPr>
          <p:nvPr>
            <p:ph type="dt" sz="half" idx="10"/>
          </p:nvPr>
        </p:nvSpPr>
        <p:spPr/>
        <p:txBody>
          <a:bodyPr/>
          <a:lstStyle/>
          <a:p>
            <a:fld id="{C18B3A6A-E438-41C2-904B-2096DB460D55}" type="datetime1">
              <a:rPr lang="en-US" smtClean="0"/>
              <a:t>6/5/2024</a:t>
            </a:fld>
            <a:endParaRPr lang="en-US" dirty="0"/>
          </a:p>
        </p:txBody>
      </p:sp>
      <p:sp>
        <p:nvSpPr>
          <p:cNvPr id="3" name="Footer Placeholder 2"/>
          <p:cNvSpPr>
            <a:spLocks noGrp="1"/>
          </p:cNvSpPr>
          <p:nvPr>
            <p:ph type="ftr" sz="quarter" idx="11"/>
          </p:nvPr>
        </p:nvSpPr>
        <p:spPr/>
        <p:txBody>
          <a:bodyPr/>
          <a:lstStyle/>
          <a:p>
            <a:endParaRPr lang="en-US" dirty="0"/>
          </a:p>
        </p:txBody>
      </p:sp>
      <p:sp>
        <p:nvSpPr>
          <p:cNvPr id="4" name="Slide Number Placeholder 3"/>
          <p:cNvSpPr>
            <a:spLocks noGrp="1"/>
          </p:cNvSpPr>
          <p:nvPr>
            <p:ph type="sldNum" sz="quarter" idx="12"/>
          </p:nvPr>
        </p:nvSpPr>
        <p:spPr/>
        <p:txBody>
          <a:bodyPr/>
          <a:lstStyle/>
          <a:p>
            <a:fld id="{36473209-A7B4-4B0A-9E26-57D15F470246}" type="slidenum">
              <a:rPr lang="en-US" smtClean="0"/>
              <a:t>‹#›</a:t>
            </a:fld>
            <a:endParaRPr lang="en-US" dirty="0"/>
          </a:p>
        </p:txBody>
      </p:sp>
    </p:spTree>
    <p:extLst>
      <p:ext uri="{BB962C8B-B14F-4D97-AF65-F5344CB8AC3E}">
        <p14:creationId xmlns:p14="http://schemas.microsoft.com/office/powerpoint/2010/main" val="2988163252"/>
      </p:ext>
    </p:extLst>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839788" y="457200"/>
            <a:ext cx="3932237" cy="1600200"/>
          </a:xfrm>
        </p:spPr>
        <p:txBody>
          <a:bodyPr anchor="b"/>
          <a:lstStyle>
            <a:lvl1pPr>
              <a:defRPr sz="3200"/>
            </a:lvl1pPr>
          </a:lstStyle>
          <a:p>
            <a:r>
              <a:rPr lang="en-US"/>
              <a:t>Click to edit Master title style</a:t>
            </a:r>
          </a:p>
        </p:txBody>
      </p:sp>
      <p:sp>
        <p:nvSpPr>
          <p:cNvPr id="3" name="Content Placeholder 2"/>
          <p:cNvSpPr>
            <a:spLocks noGrp="1"/>
          </p:cNvSpPr>
          <p:nvPr>
            <p:ph idx="1"/>
          </p:nvPr>
        </p:nvSpPr>
        <p:spPr>
          <a:xfrm>
            <a:off x="5183188" y="987425"/>
            <a:ext cx="6172200" cy="4873625"/>
          </a:xfrm>
        </p:spPr>
        <p:txBody>
          <a:bodyPr/>
          <a:lstStyle>
            <a:lvl1pPr>
              <a:defRPr sz="3200"/>
            </a:lvl1pPr>
            <a:lvl2pPr>
              <a:defRPr sz="2800"/>
            </a:lvl2pPr>
            <a:lvl3pPr>
              <a:defRPr sz="2400"/>
            </a:lvl3pPr>
            <a:lvl4pPr>
              <a:defRPr sz="2000"/>
            </a:lvl4pPr>
            <a:lvl5pPr>
              <a:defRPr sz="2000"/>
            </a:lvl5pPr>
            <a:lvl6pPr>
              <a:defRPr sz="2000"/>
            </a:lvl6pPr>
            <a:lvl7pPr>
              <a:defRPr sz="2000"/>
            </a:lvl7pPr>
            <a:lvl8pPr>
              <a:defRPr sz="2000"/>
            </a:lvl8pPr>
            <a:lvl9pPr>
              <a:defRPr sz="20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Text Placeholder 3"/>
          <p:cNvSpPr>
            <a:spLocks noGrp="1"/>
          </p:cNvSpPr>
          <p:nvPr>
            <p:ph type="body" sz="half" idx="2"/>
          </p:nvPr>
        </p:nvSpPr>
        <p:spPr>
          <a:xfrm>
            <a:off x="839788" y="2057400"/>
            <a:ext cx="3932237" cy="3811588"/>
          </a:xfrm>
        </p:spPr>
        <p:txBody>
          <a:bodyPr/>
          <a:lstStyle>
            <a:lvl1pPr marL="0" indent="0">
              <a:buNone/>
              <a:defRPr sz="1600"/>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en-US"/>
              <a:t>Click to edit Master text styles</a:t>
            </a:r>
          </a:p>
        </p:txBody>
      </p:sp>
      <p:sp>
        <p:nvSpPr>
          <p:cNvPr id="5" name="Date Placeholder 4"/>
          <p:cNvSpPr>
            <a:spLocks noGrp="1"/>
          </p:cNvSpPr>
          <p:nvPr>
            <p:ph type="dt" sz="half" idx="10"/>
          </p:nvPr>
        </p:nvSpPr>
        <p:spPr/>
        <p:txBody>
          <a:bodyPr/>
          <a:lstStyle/>
          <a:p>
            <a:fld id="{694A2C43-FCDB-44F8-8A43-DD31B80FCE34}" type="datetime1">
              <a:rPr lang="en-US" smtClean="0"/>
              <a:t>6/5/2024</a:t>
            </a:fld>
            <a:endParaRPr lang="en-US" dirty="0"/>
          </a:p>
        </p:txBody>
      </p:sp>
      <p:sp>
        <p:nvSpPr>
          <p:cNvPr id="6" name="Footer Placeholder 5"/>
          <p:cNvSpPr>
            <a:spLocks noGrp="1"/>
          </p:cNvSpPr>
          <p:nvPr>
            <p:ph type="ftr" sz="quarter" idx="11"/>
          </p:nvPr>
        </p:nvSpPr>
        <p:spPr/>
        <p:txBody>
          <a:bodyPr/>
          <a:lstStyle/>
          <a:p>
            <a:endParaRPr lang="en-US" dirty="0"/>
          </a:p>
        </p:txBody>
      </p:sp>
      <p:sp>
        <p:nvSpPr>
          <p:cNvPr id="7" name="Slide Number Placeholder 6"/>
          <p:cNvSpPr>
            <a:spLocks noGrp="1"/>
          </p:cNvSpPr>
          <p:nvPr>
            <p:ph type="sldNum" sz="quarter" idx="12"/>
          </p:nvPr>
        </p:nvSpPr>
        <p:spPr/>
        <p:txBody>
          <a:bodyPr/>
          <a:lstStyle/>
          <a:p>
            <a:fld id="{36473209-A7B4-4B0A-9E26-57D15F470246}" type="slidenum">
              <a:rPr lang="en-US" smtClean="0"/>
              <a:t>‹#›</a:t>
            </a:fld>
            <a:endParaRPr lang="en-US" dirty="0"/>
          </a:p>
        </p:txBody>
      </p:sp>
    </p:spTree>
    <p:extLst>
      <p:ext uri="{BB962C8B-B14F-4D97-AF65-F5344CB8AC3E}">
        <p14:creationId xmlns:p14="http://schemas.microsoft.com/office/powerpoint/2010/main" val="928162708"/>
      </p:ext>
    </p:extLst>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839788" y="457200"/>
            <a:ext cx="3932237" cy="1600200"/>
          </a:xfrm>
        </p:spPr>
        <p:txBody>
          <a:bodyPr anchor="b"/>
          <a:lstStyle>
            <a:lvl1pPr>
              <a:defRPr sz="3200"/>
            </a:lvl1pPr>
          </a:lstStyle>
          <a:p>
            <a:r>
              <a:rPr lang="en-US"/>
              <a:t>Click to edit Master title style</a:t>
            </a:r>
          </a:p>
        </p:txBody>
      </p:sp>
      <p:sp>
        <p:nvSpPr>
          <p:cNvPr id="3" name="Picture Placeholder 2"/>
          <p:cNvSpPr>
            <a:spLocks noGrp="1"/>
          </p:cNvSpPr>
          <p:nvPr>
            <p:ph type="pic" idx="1"/>
          </p:nvPr>
        </p:nvSpPr>
        <p:spPr>
          <a:xfrm>
            <a:off x="5183188" y="987425"/>
            <a:ext cx="6172200" cy="4873625"/>
          </a:xfrm>
        </p:spPr>
        <p:txBody>
          <a:bodyPr/>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endParaRPr lang="en-US" dirty="0"/>
          </a:p>
        </p:txBody>
      </p:sp>
      <p:sp>
        <p:nvSpPr>
          <p:cNvPr id="4" name="Text Placeholder 3"/>
          <p:cNvSpPr>
            <a:spLocks noGrp="1"/>
          </p:cNvSpPr>
          <p:nvPr>
            <p:ph type="body" sz="half" idx="2"/>
          </p:nvPr>
        </p:nvSpPr>
        <p:spPr>
          <a:xfrm>
            <a:off x="839788" y="2057400"/>
            <a:ext cx="3932237" cy="3811588"/>
          </a:xfrm>
        </p:spPr>
        <p:txBody>
          <a:bodyPr/>
          <a:lstStyle>
            <a:lvl1pPr marL="0" indent="0">
              <a:buNone/>
              <a:defRPr sz="1600"/>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en-US"/>
              <a:t>Click to edit Master text styles</a:t>
            </a:r>
          </a:p>
        </p:txBody>
      </p:sp>
      <p:sp>
        <p:nvSpPr>
          <p:cNvPr id="5" name="Date Placeholder 4"/>
          <p:cNvSpPr>
            <a:spLocks noGrp="1"/>
          </p:cNvSpPr>
          <p:nvPr>
            <p:ph type="dt" sz="half" idx="10"/>
          </p:nvPr>
        </p:nvSpPr>
        <p:spPr/>
        <p:txBody>
          <a:bodyPr/>
          <a:lstStyle/>
          <a:p>
            <a:fld id="{88864AC4-7B11-42E9-9F35-76F846E2EC3A}" type="datetime1">
              <a:rPr lang="en-US" smtClean="0"/>
              <a:t>6/5/2024</a:t>
            </a:fld>
            <a:endParaRPr lang="en-US" dirty="0"/>
          </a:p>
        </p:txBody>
      </p:sp>
      <p:sp>
        <p:nvSpPr>
          <p:cNvPr id="6" name="Footer Placeholder 5"/>
          <p:cNvSpPr>
            <a:spLocks noGrp="1"/>
          </p:cNvSpPr>
          <p:nvPr>
            <p:ph type="ftr" sz="quarter" idx="11"/>
          </p:nvPr>
        </p:nvSpPr>
        <p:spPr/>
        <p:txBody>
          <a:bodyPr/>
          <a:lstStyle/>
          <a:p>
            <a:endParaRPr lang="en-US" dirty="0"/>
          </a:p>
        </p:txBody>
      </p:sp>
      <p:sp>
        <p:nvSpPr>
          <p:cNvPr id="7" name="Slide Number Placeholder 6"/>
          <p:cNvSpPr>
            <a:spLocks noGrp="1"/>
          </p:cNvSpPr>
          <p:nvPr>
            <p:ph type="sldNum" sz="quarter" idx="12"/>
          </p:nvPr>
        </p:nvSpPr>
        <p:spPr/>
        <p:txBody>
          <a:bodyPr/>
          <a:lstStyle/>
          <a:p>
            <a:fld id="{36473209-A7B4-4B0A-9E26-57D15F470246}" type="slidenum">
              <a:rPr lang="en-US" smtClean="0"/>
              <a:t>‹#›</a:t>
            </a:fld>
            <a:endParaRPr lang="en-US" dirty="0"/>
          </a:p>
        </p:txBody>
      </p:sp>
    </p:spTree>
    <p:extLst>
      <p:ext uri="{BB962C8B-B14F-4D97-AF65-F5344CB8AC3E}">
        <p14:creationId xmlns:p14="http://schemas.microsoft.com/office/powerpoint/2010/main" val="1655580457"/>
      </p:ext>
    </p:extLst>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
        <p:nvSpPr>
          <p:cNvPr id="3" name="Vertical Text Placeholder 2"/>
          <p:cNvSpPr>
            <a:spLocks noGrp="1"/>
          </p:cNvSpPr>
          <p:nvPr>
            <p:ph type="body" orient="vert" idx="1"/>
          </p:nvPr>
        </p:nvSpPr>
        <p:spPr/>
        <p:txBody>
          <a:bodyPr vert="eaVert"/>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p:cNvSpPr>
            <a:spLocks noGrp="1"/>
          </p:cNvSpPr>
          <p:nvPr>
            <p:ph type="dt" sz="half" idx="10"/>
          </p:nvPr>
        </p:nvSpPr>
        <p:spPr/>
        <p:txBody>
          <a:bodyPr/>
          <a:lstStyle/>
          <a:p>
            <a:fld id="{25C63C66-1F10-44EE-A4AB-0F730622A1DD}" type="datetime1">
              <a:rPr lang="en-US" smtClean="0"/>
              <a:t>6/5/2024</a:t>
            </a:fld>
            <a:endParaRPr lang="en-US" dirty="0"/>
          </a:p>
        </p:txBody>
      </p:sp>
      <p:sp>
        <p:nvSpPr>
          <p:cNvPr id="5" name="Footer Placeholder 4"/>
          <p:cNvSpPr>
            <a:spLocks noGrp="1"/>
          </p:cNvSpPr>
          <p:nvPr>
            <p:ph type="ftr" sz="quarter" idx="11"/>
          </p:nvPr>
        </p:nvSpPr>
        <p:spPr/>
        <p:txBody>
          <a:bodyPr/>
          <a:lstStyle/>
          <a:p>
            <a:endParaRPr lang="en-US" dirty="0"/>
          </a:p>
        </p:txBody>
      </p:sp>
      <p:sp>
        <p:nvSpPr>
          <p:cNvPr id="6" name="Slide Number Placeholder 5"/>
          <p:cNvSpPr>
            <a:spLocks noGrp="1"/>
          </p:cNvSpPr>
          <p:nvPr>
            <p:ph type="sldNum" sz="quarter" idx="12"/>
          </p:nvPr>
        </p:nvSpPr>
        <p:spPr/>
        <p:txBody>
          <a:bodyPr/>
          <a:lstStyle/>
          <a:p>
            <a:fld id="{36473209-A7B4-4B0A-9E26-57D15F470246}" type="slidenum">
              <a:rPr lang="en-US" smtClean="0"/>
              <a:t>‹#›</a:t>
            </a:fld>
            <a:endParaRPr lang="en-US" dirty="0"/>
          </a:p>
        </p:txBody>
      </p:sp>
    </p:spTree>
    <p:extLst>
      <p:ext uri="{BB962C8B-B14F-4D97-AF65-F5344CB8AC3E}">
        <p14:creationId xmlns:p14="http://schemas.microsoft.com/office/powerpoint/2010/main" val="445691470"/>
      </p:ext>
    </p:extLst>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p:cNvSpPr>
            <a:spLocks noGrp="1"/>
          </p:cNvSpPr>
          <p:nvPr>
            <p:ph type="title" orient="vert"/>
          </p:nvPr>
        </p:nvSpPr>
        <p:spPr>
          <a:xfrm>
            <a:off x="8724900" y="365125"/>
            <a:ext cx="2628900" cy="5811838"/>
          </a:xfrm>
        </p:spPr>
        <p:txBody>
          <a:bodyPr vert="eaVert"/>
          <a:lstStyle/>
          <a:p>
            <a:r>
              <a:rPr lang="en-US"/>
              <a:t>Click to edit Master title style</a:t>
            </a:r>
          </a:p>
        </p:txBody>
      </p:sp>
      <p:sp>
        <p:nvSpPr>
          <p:cNvPr id="3" name="Vertical Text Placeholder 2"/>
          <p:cNvSpPr>
            <a:spLocks noGrp="1"/>
          </p:cNvSpPr>
          <p:nvPr>
            <p:ph type="body" orient="vert" idx="1"/>
          </p:nvPr>
        </p:nvSpPr>
        <p:spPr>
          <a:xfrm>
            <a:off x="838200" y="365125"/>
            <a:ext cx="7734300" cy="5811838"/>
          </a:xfrm>
        </p:spPr>
        <p:txBody>
          <a:bodyPr vert="eaVert"/>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p:cNvSpPr>
            <a:spLocks noGrp="1"/>
          </p:cNvSpPr>
          <p:nvPr>
            <p:ph type="dt" sz="half" idx="10"/>
          </p:nvPr>
        </p:nvSpPr>
        <p:spPr/>
        <p:txBody>
          <a:bodyPr/>
          <a:lstStyle/>
          <a:p>
            <a:fld id="{BA8934D9-747B-46B0-8D14-7D59637BE7D4}" type="datetime1">
              <a:rPr lang="en-US" smtClean="0"/>
              <a:t>6/5/2024</a:t>
            </a:fld>
            <a:endParaRPr lang="en-US" dirty="0"/>
          </a:p>
        </p:txBody>
      </p:sp>
      <p:sp>
        <p:nvSpPr>
          <p:cNvPr id="5" name="Footer Placeholder 4"/>
          <p:cNvSpPr>
            <a:spLocks noGrp="1"/>
          </p:cNvSpPr>
          <p:nvPr>
            <p:ph type="ftr" sz="quarter" idx="11"/>
          </p:nvPr>
        </p:nvSpPr>
        <p:spPr/>
        <p:txBody>
          <a:bodyPr/>
          <a:lstStyle/>
          <a:p>
            <a:endParaRPr lang="en-US" dirty="0"/>
          </a:p>
        </p:txBody>
      </p:sp>
      <p:sp>
        <p:nvSpPr>
          <p:cNvPr id="6" name="Slide Number Placeholder 5"/>
          <p:cNvSpPr>
            <a:spLocks noGrp="1"/>
          </p:cNvSpPr>
          <p:nvPr>
            <p:ph type="sldNum" sz="quarter" idx="12"/>
          </p:nvPr>
        </p:nvSpPr>
        <p:spPr/>
        <p:txBody>
          <a:bodyPr/>
          <a:lstStyle/>
          <a:p>
            <a:fld id="{36473209-A7B4-4B0A-9E26-57D15F470246}" type="slidenum">
              <a:rPr lang="en-US" smtClean="0"/>
              <a:t>‹#›</a:t>
            </a:fld>
            <a:endParaRPr lang="en-US" dirty="0"/>
          </a:p>
        </p:txBody>
      </p:sp>
    </p:spTree>
    <p:extLst>
      <p:ext uri="{BB962C8B-B14F-4D97-AF65-F5344CB8AC3E}">
        <p14:creationId xmlns:p14="http://schemas.microsoft.com/office/powerpoint/2010/main" val="2851339763"/>
      </p:ext>
    </p:extLst>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theme" Target="../theme/theme1.xml"/><Relationship Id="rId2" Type="http://schemas.openxmlformats.org/officeDocument/2006/relationships/slideLayout" Target="../slideLayouts/slideLayout2.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Title Placeholder 1"/>
          <p:cNvSpPr>
            <a:spLocks noGrp="1"/>
          </p:cNvSpPr>
          <p:nvPr>
            <p:ph type="title"/>
          </p:nvPr>
        </p:nvSpPr>
        <p:spPr>
          <a:xfrm>
            <a:off x="838200" y="365125"/>
            <a:ext cx="10515600" cy="1325563"/>
          </a:xfrm>
          <a:prstGeom prst="rect">
            <a:avLst/>
          </a:prstGeom>
        </p:spPr>
        <p:txBody>
          <a:bodyPr vert="horz" lIns="91440" tIns="45720" rIns="91440" bIns="45720" rtlCol="0" anchor="ctr">
            <a:normAutofit/>
          </a:bodyPr>
          <a:lstStyle/>
          <a:p>
            <a:r>
              <a:rPr lang="en-US"/>
              <a:t>Click to edit Master title style</a:t>
            </a:r>
          </a:p>
        </p:txBody>
      </p:sp>
      <p:sp>
        <p:nvSpPr>
          <p:cNvPr id="3" name="Text Placeholder 2"/>
          <p:cNvSpPr>
            <a:spLocks noGrp="1"/>
          </p:cNvSpPr>
          <p:nvPr>
            <p:ph type="body" idx="1"/>
          </p:nvPr>
        </p:nvSpPr>
        <p:spPr>
          <a:xfrm>
            <a:off x="838200" y="1825625"/>
            <a:ext cx="10515600" cy="4351338"/>
          </a:xfrm>
          <a:prstGeom prst="rect">
            <a:avLst/>
          </a:prstGeom>
        </p:spPr>
        <p:txBody>
          <a:bodyPr vert="horz" lIns="91440" tIns="45720" rIns="91440" bIns="45720" rtlCol="0">
            <a:normAutofit/>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p:cNvSpPr>
            <a:spLocks noGrp="1"/>
          </p:cNvSpPr>
          <p:nvPr>
            <p:ph type="dt" sz="half" idx="2"/>
          </p:nvPr>
        </p:nvSpPr>
        <p:spPr>
          <a:xfrm>
            <a:off x="838200" y="6356350"/>
            <a:ext cx="2743200" cy="365125"/>
          </a:xfrm>
          <a:prstGeom prst="rect">
            <a:avLst/>
          </a:prstGeom>
        </p:spPr>
        <p:txBody>
          <a:bodyPr vert="horz" lIns="91440" tIns="45720" rIns="91440" bIns="45720" rtlCol="0" anchor="ctr"/>
          <a:lstStyle>
            <a:lvl1pPr algn="l">
              <a:defRPr sz="1200">
                <a:solidFill>
                  <a:schemeClr val="tx1">
                    <a:tint val="75000"/>
                  </a:schemeClr>
                </a:solidFill>
              </a:defRPr>
            </a:lvl1pPr>
          </a:lstStyle>
          <a:p>
            <a:fld id="{999500A2-0FC8-4C5A-AC4F-FE763693C33E}" type="datetime1">
              <a:rPr lang="en-US" smtClean="0"/>
              <a:t>6/5/2024</a:t>
            </a:fld>
            <a:endParaRPr lang="en-US" dirty="0"/>
          </a:p>
        </p:txBody>
      </p:sp>
      <p:sp>
        <p:nvSpPr>
          <p:cNvPr id="5" name="Footer Placeholder 4"/>
          <p:cNvSpPr>
            <a:spLocks noGrp="1"/>
          </p:cNvSpPr>
          <p:nvPr>
            <p:ph type="ftr" sz="quarter" idx="3"/>
          </p:nvPr>
        </p:nvSpPr>
        <p:spPr>
          <a:xfrm>
            <a:off x="4038600" y="6356350"/>
            <a:ext cx="4114800" cy="365125"/>
          </a:xfrm>
          <a:prstGeom prst="rect">
            <a:avLst/>
          </a:prstGeom>
        </p:spPr>
        <p:txBody>
          <a:bodyPr vert="horz" lIns="91440" tIns="45720" rIns="91440" bIns="45720" rtlCol="0" anchor="ctr"/>
          <a:lstStyle>
            <a:lvl1pPr algn="ctr">
              <a:defRPr sz="1200">
                <a:solidFill>
                  <a:schemeClr val="tx1">
                    <a:tint val="75000"/>
                  </a:schemeClr>
                </a:solidFill>
              </a:defRPr>
            </a:lvl1pPr>
          </a:lstStyle>
          <a:p>
            <a:endParaRPr lang="en-US" dirty="0"/>
          </a:p>
        </p:txBody>
      </p:sp>
      <p:sp>
        <p:nvSpPr>
          <p:cNvPr id="6" name="Slide Number Placeholder 5"/>
          <p:cNvSpPr>
            <a:spLocks noGrp="1"/>
          </p:cNvSpPr>
          <p:nvPr>
            <p:ph type="sldNum" sz="quarter" idx="4"/>
          </p:nvPr>
        </p:nvSpPr>
        <p:spPr>
          <a:xfrm>
            <a:off x="8610600" y="6356350"/>
            <a:ext cx="2743200" cy="365125"/>
          </a:xfrm>
          <a:prstGeom prst="rect">
            <a:avLst/>
          </a:prstGeom>
        </p:spPr>
        <p:txBody>
          <a:bodyPr vert="horz" lIns="91440" tIns="45720" rIns="91440" bIns="45720" rtlCol="0" anchor="ctr"/>
          <a:lstStyle>
            <a:lvl1pPr algn="r">
              <a:defRPr sz="1200">
                <a:solidFill>
                  <a:schemeClr val="tx1">
                    <a:tint val="75000"/>
                  </a:schemeClr>
                </a:solidFill>
              </a:defRPr>
            </a:lvl1pPr>
          </a:lstStyle>
          <a:p>
            <a:fld id="{36473209-A7B4-4B0A-9E26-57D15F470246}" type="slidenum">
              <a:rPr lang="en-US" smtClean="0"/>
              <a:t>‹#›</a:t>
            </a:fld>
            <a:endParaRPr lang="en-US" dirty="0"/>
          </a:p>
        </p:txBody>
      </p:sp>
    </p:spTree>
    <p:extLst>
      <p:ext uri="{BB962C8B-B14F-4D97-AF65-F5344CB8AC3E}">
        <p14:creationId xmlns:p14="http://schemas.microsoft.com/office/powerpoint/2010/main" val="3650921651"/>
      </p:ext>
    </p:extLst>
  </p:cSld>
  <p:clrMap bg1="lt1" tx1="dk1" bg2="lt2" tx2="dk2" accent1="accent1" accent2="accent2" accent3="accent3" accent4="accent4" accent5="accent5" accent6="accent6" hlink="hlink" folHlink="folHlink"/>
  <p:sldLayoutIdLst>
    <p:sldLayoutId id="2147483649" r:id="rId1"/>
    <p:sldLayoutId id="2147483650" r:id="rId2"/>
    <p:sldLayoutId id="2147483651" r:id="rId3"/>
    <p:sldLayoutId id="2147483652" r:id="rId4"/>
    <p:sldLayoutId id="2147483653" r:id="rId5"/>
    <p:sldLayoutId id="2147483654" r:id="rId6"/>
    <p:sldLayoutId id="2147483655" r:id="rId7"/>
    <p:sldLayoutId id="2147483656" r:id="rId8"/>
    <p:sldLayoutId id="2147483657" r:id="rId9"/>
    <p:sldLayoutId id="2147483658" r:id="rId10"/>
    <p:sldLayoutId id="2147483659" r:id="rId11"/>
  </p:sldLayoutIdLst>
  <p:hf hdr="0" ftr="0" dt="0"/>
  <p:txStyles>
    <p:titleStyle>
      <a:lvl1pPr algn="l" defTabSz="914400" rtl="0" eaLnBrk="1" latinLnBrk="0" hangingPunct="1">
        <a:lnSpc>
          <a:spcPct val="90000"/>
        </a:lnSpc>
        <a:spcBef>
          <a:spcPct val="0"/>
        </a:spcBef>
        <a:buNone/>
        <a:defRPr sz="4400" kern="1200">
          <a:solidFill>
            <a:schemeClr val="tx1"/>
          </a:solidFill>
          <a:latin typeface="+mj-lt"/>
          <a:ea typeface="+mj-ea"/>
          <a:cs typeface="+mj-cs"/>
        </a:defRPr>
      </a:lvl1pPr>
    </p:titleStyle>
    <p:bodyStyle>
      <a:lvl1pPr marL="228600" indent="-228600" algn="l" defTabSz="914400" rtl="0" eaLnBrk="1" latinLnBrk="0" hangingPunct="1">
        <a:lnSpc>
          <a:spcPct val="90000"/>
        </a:lnSpc>
        <a:spcBef>
          <a:spcPts val="1000"/>
        </a:spcBef>
        <a:buFont typeface="Arial" panose="020B0604020202020204" pitchFamily="34" charset="0"/>
        <a:buChar char="•"/>
        <a:defRPr sz="2800" kern="1200">
          <a:solidFill>
            <a:schemeClr val="tx1"/>
          </a:solidFill>
          <a:latin typeface="+mn-lt"/>
          <a:ea typeface="+mn-ea"/>
          <a:cs typeface="+mn-cs"/>
        </a:defRPr>
      </a:lvl1pPr>
      <a:lvl2pPr marL="685800" indent="-228600" algn="l" defTabSz="914400" rtl="0" eaLnBrk="1" latinLnBrk="0" hangingPunct="1">
        <a:lnSpc>
          <a:spcPct val="90000"/>
        </a:lnSpc>
        <a:spcBef>
          <a:spcPts val="500"/>
        </a:spcBef>
        <a:buFont typeface="Arial" panose="020B0604020202020204" pitchFamily="34" charset="0"/>
        <a:buChar char="•"/>
        <a:defRPr sz="2400" kern="1200">
          <a:solidFill>
            <a:schemeClr val="tx1"/>
          </a:solidFill>
          <a:latin typeface="+mn-lt"/>
          <a:ea typeface="+mn-ea"/>
          <a:cs typeface="+mn-cs"/>
        </a:defRPr>
      </a:lvl2pPr>
      <a:lvl3pPr marL="1143000" indent="-228600" algn="l" defTabSz="914400" rtl="0" eaLnBrk="1" latinLnBrk="0" hangingPunct="1">
        <a:lnSpc>
          <a:spcPct val="90000"/>
        </a:lnSpc>
        <a:spcBef>
          <a:spcPts val="500"/>
        </a:spcBef>
        <a:buFont typeface="Arial" panose="020B0604020202020204" pitchFamily="34" charset="0"/>
        <a:buChar char="•"/>
        <a:defRPr sz="2000" kern="1200">
          <a:solidFill>
            <a:schemeClr val="tx1"/>
          </a:solidFill>
          <a:latin typeface="+mn-lt"/>
          <a:ea typeface="+mn-ea"/>
          <a:cs typeface="+mn-cs"/>
        </a:defRPr>
      </a:lvl3pPr>
      <a:lvl4pPr marL="1600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4pPr>
      <a:lvl5pPr marL="20574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5pPr>
      <a:lvl6pPr marL="25146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3" Type="http://schemas.openxmlformats.org/officeDocument/2006/relationships/image" Target="../media/image1.png"/><Relationship Id="rId2" Type="http://schemas.openxmlformats.org/officeDocument/2006/relationships/notesSlide" Target="../notesSlides/notesSlide1.xml"/><Relationship Id="rId1" Type="http://schemas.openxmlformats.org/officeDocument/2006/relationships/slideLayout" Target="../slideLayouts/slideLayout1.xml"/><Relationship Id="rId4" Type="http://schemas.openxmlformats.org/officeDocument/2006/relationships/image" Target="../media/image2.GIF"/></Relationships>
</file>

<file path=ppt/slides/_rels/slide2.xml.rels><?xml version="1.0" encoding="UTF-8" standalone="yes"?>
<Relationships xmlns="http://schemas.openxmlformats.org/package/2006/relationships"><Relationship Id="rId2" Type="http://schemas.openxmlformats.org/officeDocument/2006/relationships/image" Target="../media/image1.png"/><Relationship Id="rId1" Type="http://schemas.openxmlformats.org/officeDocument/2006/relationships/slideLayout" Target="../slideLayouts/slideLayout1.xml"/></Relationships>
</file>

<file path=ppt/slides/_rels/slide3.xml.rels><?xml version="1.0" encoding="UTF-8" standalone="yes"?>
<Relationships xmlns="http://schemas.openxmlformats.org/package/2006/relationships"><Relationship Id="rId3" Type="http://schemas.openxmlformats.org/officeDocument/2006/relationships/hyperlink" Target="http://www.epa.gov/watersense" TargetMode="External"/><Relationship Id="rId2" Type="http://schemas.openxmlformats.org/officeDocument/2006/relationships/image" Target="../media/image3.jpeg"/><Relationship Id="rId1" Type="http://schemas.openxmlformats.org/officeDocument/2006/relationships/slideLayout" Target="../slideLayouts/slideLayout1.xml"/><Relationship Id="rId4" Type="http://schemas.openxmlformats.org/officeDocument/2006/relationships/image" Target="../media/image1.png"/></Relationships>
</file>

<file path=ppt/slides/_rels/slide4.xml.rels><?xml version="1.0" encoding="UTF-8" standalone="yes"?>
<Relationships xmlns="http://schemas.openxmlformats.org/package/2006/relationships"><Relationship Id="rId3" Type="http://schemas.openxmlformats.org/officeDocument/2006/relationships/image" Target="../media/image1.png"/><Relationship Id="rId2" Type="http://schemas.openxmlformats.org/officeDocument/2006/relationships/image" Target="../media/image4.jpg"/><Relationship Id="rId1" Type="http://schemas.openxmlformats.org/officeDocument/2006/relationships/slideLayout" Target="../slideLayouts/slideLayout2.xml"/></Relationships>
</file>

<file path=ppt/slides/_rels/slide5.xml.rels><?xml version="1.0" encoding="UTF-8" standalone="yes"?>
<Relationships xmlns="http://schemas.openxmlformats.org/package/2006/relationships"><Relationship Id="rId2" Type="http://schemas.openxmlformats.org/officeDocument/2006/relationships/image" Target="../media/image1.png"/><Relationship Id="rId1" Type="http://schemas.openxmlformats.org/officeDocument/2006/relationships/slideLayout" Target="../slideLayouts/slideLayout1.xml"/></Relationships>
</file>

<file path=ppt/slides/_rels/slide6.xml.rels><?xml version="1.0" encoding="UTF-8" standalone="yes"?>
<Relationships xmlns="http://schemas.openxmlformats.org/package/2006/relationships"><Relationship Id="rId2" Type="http://schemas.openxmlformats.org/officeDocument/2006/relationships/image" Target="../media/image1.png"/><Relationship Id="rId1" Type="http://schemas.openxmlformats.org/officeDocument/2006/relationships/slideLayout" Target="../slideLayouts/slideLayout1.xml"/></Relationships>
</file>

<file path=ppt/slides/_rels/slide7.xml.rels><?xml version="1.0" encoding="UTF-8" standalone="yes"?>
<Relationships xmlns="http://schemas.openxmlformats.org/package/2006/relationships"><Relationship Id="rId2" Type="http://schemas.openxmlformats.org/officeDocument/2006/relationships/image" Target="../media/image1.png"/><Relationship Id="rId1" Type="http://schemas.openxmlformats.org/officeDocument/2006/relationships/slideLayout" Target="../slideLayouts/slideLayout1.xml"/></Relationships>
</file>

<file path=ppt/slides/_rels/slide8.xml.rels><?xml version="1.0" encoding="UTF-8" standalone="yes"?>
<Relationships xmlns="http://schemas.openxmlformats.org/package/2006/relationships"><Relationship Id="rId2" Type="http://schemas.openxmlformats.org/officeDocument/2006/relationships/image" Target="../media/image1.png"/><Relationship Id="rId1" Type="http://schemas.openxmlformats.org/officeDocument/2006/relationships/slideLayout" Target="../slideLayouts/slideLayout2.xml"/></Relationships>
</file>

<file path=ppt/slides/_rels/slide9.xml.rels><?xml version="1.0" encoding="UTF-8" standalone="yes"?>
<Relationships xmlns="http://schemas.openxmlformats.org/package/2006/relationships"><Relationship Id="rId2" Type="http://schemas.openxmlformats.org/officeDocument/2006/relationships/image" Target="../media/image1.png"/><Relationship Id="rId1" Type="http://schemas.openxmlformats.org/officeDocument/2006/relationships/slideLayout" Target="../slideLayouts/slideLayout2.xml"/></Relationships>
</file>

<file path=ppt/slides/_rels/slide10.xml.rels><?xml version="1.0" encoding="UTF-8" standalone="yes"?>
<Relationships xmlns="http://schemas.openxmlformats.org/package/2006/relationships"><Relationship Id="rId3" Type="http://schemas.openxmlformats.org/officeDocument/2006/relationships/image" Target="../media/image1.png"/><Relationship Id="rId2" Type="http://schemas.openxmlformats.org/officeDocument/2006/relationships/notesSlide" Target="../notesSlides/notesSlide2.xml"/><Relationship Id="rId1" Type="http://schemas.openxmlformats.org/officeDocument/2006/relationships/slideLayout" Target="../slideLayouts/slideLayout2.xml"/></Relationships>
</file>

<file path=ppt/slides/_rels/slide11.xml.rels><?xml version="1.0" encoding="UTF-8" standalone="yes"?>
<Relationships xmlns="http://schemas.openxmlformats.org/package/2006/relationships"><Relationship Id="rId3" Type="http://schemas.openxmlformats.org/officeDocument/2006/relationships/image" Target="../media/image1.png"/><Relationship Id="rId2" Type="http://schemas.openxmlformats.org/officeDocument/2006/relationships/notesSlide" Target="../notesSlides/notesSlide3.xml"/><Relationship Id="rId1" Type="http://schemas.openxmlformats.org/officeDocument/2006/relationships/slideLayout" Target="../slideLayouts/slideLayout2.xml"/></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 name="Picture 1"/>
          <p:cNvPicPr>
            <a:picLocks noChangeAspect="1"/>
          </p:cNvPicPr>
          <p:nvPr/>
        </p:nvPicPr>
        <p:blipFill rotWithShape="1">
          <a:blip r:embed="rId3">
            <a:extLst>
              <a:ext uri="{28A0092B-C50C-407E-A947-70E740481C1C}">
                <a14:useLocalDpi xmlns:a14="http://schemas.microsoft.com/office/drawing/2010/main" val="0"/>
              </a:ext>
            </a:extLst>
          </a:blip>
          <a:srcRect t="53845" r="183" b="6908"/>
          <a:stretch/>
        </p:blipFill>
        <p:spPr>
          <a:xfrm>
            <a:off x="0" y="4635305"/>
            <a:ext cx="12192000" cy="2222695"/>
          </a:xfrm>
          <a:prstGeom prst="rect">
            <a:avLst/>
          </a:prstGeom>
        </p:spPr>
      </p:pic>
      <p:sp>
        <p:nvSpPr>
          <p:cNvPr id="3" name="Rounded Rectangle 2"/>
          <p:cNvSpPr/>
          <p:nvPr/>
        </p:nvSpPr>
        <p:spPr>
          <a:xfrm>
            <a:off x="0" y="101626"/>
            <a:ext cx="5356686" cy="2239819"/>
          </a:xfrm>
          <a:prstGeom prst="roundRect">
            <a:avLst/>
          </a:prstGeom>
          <a:noFill/>
          <a:ln w="127000" cap="flat" cmpd="thickThin">
            <a:noFill/>
          </a:ln>
          <a:effectLst>
            <a:glow rad="190500">
              <a:srgbClr val="F0F371">
                <a:alpha val="40000"/>
              </a:srgbClr>
            </a:glow>
          </a:effectLst>
        </p:spPr>
        <p:style>
          <a:lnRef idx="2">
            <a:schemeClr val="accent1">
              <a:shade val="50000"/>
            </a:schemeClr>
          </a:lnRef>
          <a:fillRef idx="1">
            <a:schemeClr val="accent1"/>
          </a:fillRef>
          <a:effectRef idx="0">
            <a:schemeClr val="accent1"/>
          </a:effectRef>
          <a:fontRef idx="minor">
            <a:schemeClr val="lt1"/>
          </a:fontRef>
        </p:style>
        <p:txBody>
          <a:bodyPr rtlCol="0" anchor="ctr">
            <a:noAutofit/>
          </a:bodyPr>
          <a:lstStyle/>
          <a:p>
            <a:pPr algn="ctr"/>
            <a:r>
              <a:rPr lang="en-US" sz="3600" b="1" dirty="0">
                <a:solidFill>
                  <a:schemeClr val="tx2">
                    <a:lumMod val="75000"/>
                  </a:schemeClr>
                </a:solidFill>
                <a:latin typeface="Californian FB" panose="0207040306080B030204" pitchFamily="18" charset="0"/>
              </a:rPr>
              <a:t>Waterford 2023 Annual Water Quality Report for the Waterford Water System 5010006</a:t>
            </a:r>
            <a:endParaRPr lang="en-US" sz="3600" dirty="0">
              <a:solidFill>
                <a:schemeClr val="tx2">
                  <a:lumMod val="75000"/>
                </a:schemeClr>
              </a:solidFill>
              <a:latin typeface="Californian FB" panose="0207040306080B030204" pitchFamily="18" charset="0"/>
            </a:endParaRPr>
          </a:p>
        </p:txBody>
      </p:sp>
      <p:sp>
        <p:nvSpPr>
          <p:cNvPr id="13" name="Rounded Rectangle 12"/>
          <p:cNvSpPr/>
          <p:nvPr/>
        </p:nvSpPr>
        <p:spPr>
          <a:xfrm>
            <a:off x="5356686" y="1036185"/>
            <a:ext cx="6591966" cy="3371136"/>
          </a:xfrm>
          <a:prstGeom prst="roundRect">
            <a:avLst/>
          </a:prstGeom>
          <a:solidFill>
            <a:srgbClr val="CBEDE7"/>
          </a:solidFill>
          <a:ln w="127000" cap="flat" cmpd="thickThin">
            <a:solidFill>
              <a:srgbClr val="94F949">
                <a:alpha val="50000"/>
              </a:srgbClr>
            </a:solidFill>
          </a:ln>
          <a:effectLst>
            <a:glow rad="228600">
              <a:srgbClr val="F0F371">
                <a:alpha val="40000"/>
              </a:srgbClr>
            </a:glow>
          </a:effectLst>
        </p:spPr>
        <p:style>
          <a:lnRef idx="2">
            <a:schemeClr val="accent1">
              <a:shade val="50000"/>
            </a:schemeClr>
          </a:lnRef>
          <a:fillRef idx="1">
            <a:schemeClr val="accent1"/>
          </a:fillRef>
          <a:effectRef idx="0">
            <a:schemeClr val="accent1"/>
          </a:effectRef>
          <a:fontRef idx="minor">
            <a:schemeClr val="lt1"/>
          </a:fontRef>
        </p:style>
        <p:txBody>
          <a:bodyPr wrap="square" rtlCol="0" anchor="ctr">
            <a:spAutoFit/>
          </a:bodyPr>
          <a:lstStyle/>
          <a:p>
            <a:r>
              <a:rPr lang="en-US" sz="1600" b="1" dirty="0">
                <a:solidFill>
                  <a:schemeClr val="tx2">
                    <a:lumMod val="75000"/>
                  </a:schemeClr>
                </a:solidFill>
                <a:latin typeface="Californian FB" panose="0207040306080B030204" pitchFamily="18" charset="0"/>
              </a:rPr>
              <a:t>     The City of Waterford Water Department is pleased to present to you the 2023 Consumer Confidence Report. You will find detailed information regarding your drinking water quality, where it comes from, and other information in compliance with State and Federal law. </a:t>
            </a:r>
          </a:p>
          <a:p>
            <a:r>
              <a:rPr lang="en-US" sz="1600" b="1" dirty="0">
                <a:solidFill>
                  <a:schemeClr val="tx2">
                    <a:lumMod val="75000"/>
                  </a:schemeClr>
                </a:solidFill>
                <a:latin typeface="Californian FB" panose="0207040306080B030204" pitchFamily="18" charset="0"/>
              </a:rPr>
              <a:t>     This report is intended to assure citizens that their drinking water is of the highest quality, meeting all federal and state water quality standards since implementation of the U.S. Environmental Protection Agency (USEPA) Safe Drinking Water Act was passed in 1974. </a:t>
            </a:r>
          </a:p>
          <a:p>
            <a:r>
              <a:rPr lang="en-US" sz="1600" b="1" dirty="0">
                <a:solidFill>
                  <a:schemeClr val="tx2">
                    <a:lumMod val="75000"/>
                  </a:schemeClr>
                </a:solidFill>
                <a:latin typeface="Californian FB" panose="0207040306080B030204" pitchFamily="18" charset="0"/>
              </a:rPr>
              <a:t>     Through our trained and certified water professionals, citizens have the security of knowing their drinking water is the very best quality.</a:t>
            </a:r>
          </a:p>
        </p:txBody>
      </p:sp>
      <p:pic>
        <p:nvPicPr>
          <p:cNvPr id="6" name="Picture 5"/>
          <p:cNvPicPr>
            <a:picLocks noChangeAspect="1"/>
          </p:cNvPicPr>
          <p:nvPr/>
        </p:nvPicPr>
        <p:blipFill>
          <a:blip r:embed="rId4" cstate="print">
            <a:extLst>
              <a:ext uri="{28A0092B-C50C-407E-A947-70E740481C1C}">
                <a14:useLocalDpi xmlns:a14="http://schemas.microsoft.com/office/drawing/2010/main" val="0"/>
              </a:ext>
            </a:extLst>
          </a:blip>
          <a:stretch>
            <a:fillRect/>
          </a:stretch>
        </p:blipFill>
        <p:spPr>
          <a:xfrm>
            <a:off x="1547180" y="2371741"/>
            <a:ext cx="2262325" cy="2278561"/>
          </a:xfrm>
          <a:prstGeom prst="rect">
            <a:avLst/>
          </a:prstGeom>
          <a:effectLst>
            <a:glow rad="127000">
              <a:schemeClr val="bg1">
                <a:alpha val="50000"/>
              </a:schemeClr>
            </a:glow>
            <a:softEdge rad="0"/>
          </a:effectLst>
        </p:spPr>
      </p:pic>
      <p:sp>
        <p:nvSpPr>
          <p:cNvPr id="19" name="Slide Number Placeholder 18"/>
          <p:cNvSpPr>
            <a:spLocks noGrp="1"/>
          </p:cNvSpPr>
          <p:nvPr>
            <p:ph type="sldNum" sz="quarter" idx="12"/>
          </p:nvPr>
        </p:nvSpPr>
        <p:spPr/>
        <p:txBody>
          <a:bodyPr/>
          <a:lstStyle/>
          <a:p>
            <a:fld id="{36473209-A7B4-4B0A-9E26-57D15F470246}" type="slidenum">
              <a:rPr lang="en-US" sz="1400" b="1" smtClean="0">
                <a:solidFill>
                  <a:schemeClr val="tx1"/>
                </a:solidFill>
              </a:rPr>
              <a:t>1</a:t>
            </a:fld>
            <a:endParaRPr lang="en-US" sz="1400" b="1" dirty="0">
              <a:solidFill>
                <a:schemeClr val="tx1"/>
              </a:solidFill>
            </a:endParaRPr>
          </a:p>
        </p:txBody>
      </p:sp>
    </p:spTree>
    <p:extLst>
      <p:ext uri="{BB962C8B-B14F-4D97-AF65-F5344CB8AC3E}">
        <p14:creationId xmlns:p14="http://schemas.microsoft.com/office/powerpoint/2010/main" val="2581074494"/>
      </p:ext>
    </p:extLst>
  </p:cSld>
  <p:clrMapOvr>
    <a:masterClrMapping/>
  </p:clrMapOvr>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 name="Picture 1"/>
          <p:cNvPicPr>
            <a:picLocks noChangeAspect="1"/>
          </p:cNvPicPr>
          <p:nvPr/>
        </p:nvPicPr>
        <p:blipFill rotWithShape="1">
          <a:blip r:embed="rId2">
            <a:extLst>
              <a:ext uri="{28A0092B-C50C-407E-A947-70E740481C1C}">
                <a14:useLocalDpi xmlns:a14="http://schemas.microsoft.com/office/drawing/2010/main" val="0"/>
              </a:ext>
            </a:extLst>
          </a:blip>
          <a:srcRect t="53845" r="183" b="6908"/>
          <a:stretch/>
        </p:blipFill>
        <p:spPr>
          <a:xfrm>
            <a:off x="0" y="5221081"/>
            <a:ext cx="12192000" cy="1636919"/>
          </a:xfrm>
          <a:prstGeom prst="rect">
            <a:avLst/>
          </a:prstGeom>
        </p:spPr>
      </p:pic>
      <p:sp>
        <p:nvSpPr>
          <p:cNvPr id="3" name="Rounded Rectangle 2"/>
          <p:cNvSpPr/>
          <p:nvPr/>
        </p:nvSpPr>
        <p:spPr>
          <a:xfrm>
            <a:off x="160159" y="1653532"/>
            <a:ext cx="6407938" cy="3098721"/>
          </a:xfrm>
          <a:prstGeom prst="roundRect">
            <a:avLst/>
          </a:prstGeom>
          <a:noFill/>
          <a:ln w="127000" cap="flat" cmpd="thickThin">
            <a:noFill/>
          </a:ln>
          <a:effectLst>
            <a:glow rad="139700">
              <a:srgbClr val="F0F371">
                <a:alpha val="40000"/>
              </a:srgbClr>
            </a:glow>
          </a:effectLst>
        </p:spPr>
        <p:style>
          <a:lnRef idx="2">
            <a:schemeClr val="accent1">
              <a:shade val="50000"/>
            </a:schemeClr>
          </a:lnRef>
          <a:fillRef idx="1">
            <a:schemeClr val="accent1"/>
          </a:fillRef>
          <a:effectRef idx="0">
            <a:schemeClr val="accent1"/>
          </a:effectRef>
          <a:fontRef idx="minor">
            <a:schemeClr val="lt1"/>
          </a:fontRef>
        </p:style>
        <p:txBody>
          <a:bodyPr wrap="square" rtlCol="0" anchor="ctr">
            <a:spAutoFit/>
          </a:bodyPr>
          <a:lstStyle/>
          <a:p>
            <a:r>
              <a:rPr lang="en-US" sz="1600" b="1" dirty="0">
                <a:solidFill>
                  <a:schemeClr val="tx2">
                    <a:lumMod val="75000"/>
                  </a:schemeClr>
                </a:solidFill>
                <a:latin typeface="Californian FB" panose="0207040306080B030204" pitchFamily="18" charset="0"/>
              </a:rPr>
              <a:t>     The City of Waterford is pleased to provide you with water that meets the United States Environmental Protection Agency (USEPA) standards for safety. In accordance with the USEPA and California regulations under the Safe Drinking Water Act, water utilities are required to provide detailed water quality information to their consumers. Found in this report are water quality information. </a:t>
            </a:r>
          </a:p>
          <a:p>
            <a:r>
              <a:rPr lang="en-US" sz="1600" b="1" dirty="0">
                <a:solidFill>
                  <a:schemeClr val="tx2">
                    <a:lumMod val="75000"/>
                  </a:schemeClr>
                </a:solidFill>
                <a:latin typeface="Californian FB" panose="0207040306080B030204" pitchFamily="18" charset="0"/>
              </a:rPr>
              <a:t>     This report contains important information about your drinking water. If the report is not available in your native language, we encourage you to identify someone who understands it and can translate for you.</a:t>
            </a:r>
          </a:p>
        </p:txBody>
      </p:sp>
      <p:sp>
        <p:nvSpPr>
          <p:cNvPr id="10" name="Rounded Rectangle 9"/>
          <p:cNvSpPr/>
          <p:nvPr/>
        </p:nvSpPr>
        <p:spPr>
          <a:xfrm>
            <a:off x="7975630" y="3020717"/>
            <a:ext cx="2410263" cy="1736646"/>
          </a:xfrm>
          <a:prstGeom prst="roundRect">
            <a:avLst/>
          </a:prstGeom>
          <a:noFill/>
          <a:ln w="127000" cap="flat" cmpd="thickThin">
            <a:noFill/>
          </a:ln>
          <a:effectLst>
            <a:glow rad="139700">
              <a:srgbClr val="F0F371">
                <a:alpha val="40000"/>
              </a:srgbClr>
            </a:glow>
          </a:effectLst>
        </p:spPr>
        <p:style>
          <a:lnRef idx="2">
            <a:schemeClr val="accent1">
              <a:shade val="50000"/>
            </a:schemeClr>
          </a:lnRef>
          <a:fillRef idx="1">
            <a:schemeClr val="accent1"/>
          </a:fillRef>
          <a:effectRef idx="0">
            <a:schemeClr val="accent1"/>
          </a:effectRef>
          <a:fontRef idx="minor">
            <a:schemeClr val="lt1"/>
          </a:fontRef>
        </p:style>
        <p:txBody>
          <a:bodyPr rtlCol="0" anchor="ctr">
            <a:spAutoFit/>
          </a:bodyPr>
          <a:lstStyle/>
          <a:p>
            <a:r>
              <a:rPr lang="en-US" sz="1600" b="1" dirty="0">
                <a:solidFill>
                  <a:schemeClr val="tx2">
                    <a:lumMod val="75000"/>
                  </a:schemeClr>
                </a:solidFill>
                <a:latin typeface="Californian FB" panose="0207040306080B030204" pitchFamily="18" charset="0"/>
              </a:rPr>
              <a:t>City of Waterford Contact Information</a:t>
            </a:r>
          </a:p>
          <a:p>
            <a:r>
              <a:rPr lang="en-US" sz="1600" b="1" dirty="0">
                <a:solidFill>
                  <a:schemeClr val="tx2">
                    <a:lumMod val="75000"/>
                  </a:schemeClr>
                </a:solidFill>
                <a:latin typeface="Californian FB" panose="0207040306080B030204" pitchFamily="18" charset="0"/>
              </a:rPr>
              <a:t>Mailing Address</a:t>
            </a:r>
          </a:p>
          <a:p>
            <a:r>
              <a:rPr lang="en-US" sz="1600" b="1" dirty="0">
                <a:solidFill>
                  <a:schemeClr val="tx2">
                    <a:lumMod val="75000"/>
                  </a:schemeClr>
                </a:solidFill>
                <a:latin typeface="Californian FB" panose="0207040306080B030204" pitchFamily="18" charset="0"/>
              </a:rPr>
              <a:t>P.O. Box 199</a:t>
            </a:r>
          </a:p>
          <a:p>
            <a:r>
              <a:rPr lang="en-US" sz="1600" b="1" dirty="0">
                <a:solidFill>
                  <a:schemeClr val="tx2">
                    <a:lumMod val="75000"/>
                  </a:schemeClr>
                </a:solidFill>
                <a:latin typeface="Californian FB" panose="0207040306080B030204" pitchFamily="18" charset="0"/>
              </a:rPr>
              <a:t>Waterford, Ca. 95386</a:t>
            </a:r>
          </a:p>
          <a:p>
            <a:r>
              <a:rPr lang="en-US" sz="1600" b="1" dirty="0">
                <a:solidFill>
                  <a:schemeClr val="tx2">
                    <a:lumMod val="75000"/>
                  </a:schemeClr>
                </a:solidFill>
                <a:latin typeface="Californian FB" panose="0207040306080B030204" pitchFamily="18" charset="0"/>
              </a:rPr>
              <a:t>(209) 874-2328</a:t>
            </a:r>
          </a:p>
        </p:txBody>
      </p:sp>
      <p:sp>
        <p:nvSpPr>
          <p:cNvPr id="13" name="Rounded Rectangle 12"/>
          <p:cNvSpPr/>
          <p:nvPr/>
        </p:nvSpPr>
        <p:spPr>
          <a:xfrm>
            <a:off x="6898341" y="1561955"/>
            <a:ext cx="4564843" cy="1191816"/>
          </a:xfrm>
          <a:prstGeom prst="roundRect">
            <a:avLst/>
          </a:prstGeom>
          <a:solidFill>
            <a:srgbClr val="CBEDE7"/>
          </a:solidFill>
          <a:ln w="127000" cap="flat" cmpd="thickThin">
            <a:solidFill>
              <a:srgbClr val="94F949">
                <a:alpha val="40000"/>
              </a:srgbClr>
            </a:solidFill>
          </a:ln>
          <a:effectLst>
            <a:glow rad="139700">
              <a:srgbClr val="F0F371">
                <a:alpha val="40000"/>
              </a:srgbClr>
            </a:glow>
          </a:effectLst>
        </p:spPr>
        <p:style>
          <a:lnRef idx="2">
            <a:schemeClr val="accent1">
              <a:shade val="50000"/>
            </a:schemeClr>
          </a:lnRef>
          <a:fillRef idx="1">
            <a:schemeClr val="accent1"/>
          </a:fillRef>
          <a:effectRef idx="0">
            <a:schemeClr val="accent1"/>
          </a:effectRef>
          <a:fontRef idx="minor">
            <a:schemeClr val="lt1"/>
          </a:fontRef>
        </p:style>
        <p:txBody>
          <a:bodyPr wrap="square" rtlCol="0" anchor="ctr">
            <a:spAutoFit/>
          </a:bodyPr>
          <a:lstStyle/>
          <a:p>
            <a:r>
              <a:rPr lang="en-US" sz="1600" b="1" dirty="0">
                <a:solidFill>
                  <a:schemeClr val="tx2">
                    <a:lumMod val="75000"/>
                  </a:schemeClr>
                </a:solidFill>
                <a:latin typeface="Californian FB" panose="0207040306080B030204" pitchFamily="18" charset="0"/>
              </a:rPr>
              <a:t>Este informe contiene información importante sobre su agua potable. Tradúzcalo o hable con alguien que lo entienda bien. Para información en español, llame por favor al (209) 874-2328.</a:t>
            </a:r>
            <a:endParaRPr lang="en-US" sz="1600" dirty="0">
              <a:solidFill>
                <a:schemeClr val="tx2">
                  <a:lumMod val="75000"/>
                </a:schemeClr>
              </a:solidFill>
              <a:latin typeface="Californian FB" panose="0207040306080B030204" pitchFamily="18" charset="0"/>
            </a:endParaRPr>
          </a:p>
        </p:txBody>
      </p:sp>
      <p:sp>
        <p:nvSpPr>
          <p:cNvPr id="8" name="Rounded Rectangle 7"/>
          <p:cNvSpPr/>
          <p:nvPr/>
        </p:nvSpPr>
        <p:spPr>
          <a:xfrm>
            <a:off x="1660697" y="459030"/>
            <a:ext cx="3406862" cy="785880"/>
          </a:xfrm>
          <a:prstGeom prst="roundRect">
            <a:avLst/>
          </a:prstGeom>
          <a:noFill/>
          <a:ln w="127000" cap="flat" cmpd="thickThin">
            <a:noFill/>
          </a:ln>
          <a:effectLst>
            <a:glow rad="139700">
              <a:srgbClr val="F0F371">
                <a:alpha val="40000"/>
              </a:srgbClr>
            </a:glow>
          </a:effectLst>
        </p:spPr>
        <p:style>
          <a:lnRef idx="2">
            <a:schemeClr val="accent1">
              <a:shade val="50000"/>
            </a:schemeClr>
          </a:lnRef>
          <a:fillRef idx="1">
            <a:schemeClr val="accent1"/>
          </a:fillRef>
          <a:effectRef idx="0">
            <a:schemeClr val="accent1"/>
          </a:effectRef>
          <a:fontRef idx="minor">
            <a:schemeClr val="lt1"/>
          </a:fontRef>
        </p:style>
        <p:txBody>
          <a:bodyPr rtlCol="0" anchor="ctr">
            <a:noAutofit/>
          </a:bodyPr>
          <a:lstStyle/>
          <a:p>
            <a:pPr algn="ctr"/>
            <a:r>
              <a:rPr lang="en-US" sz="3600" b="1" dirty="0">
                <a:solidFill>
                  <a:schemeClr val="tx2">
                    <a:lumMod val="75000"/>
                  </a:schemeClr>
                </a:solidFill>
                <a:latin typeface="Californian FB" panose="0207040306080B030204" pitchFamily="18" charset="0"/>
              </a:rPr>
              <a:t>Welcome</a:t>
            </a:r>
            <a:endParaRPr lang="en-US" sz="3600" dirty="0">
              <a:solidFill>
                <a:schemeClr val="tx2">
                  <a:lumMod val="75000"/>
                </a:schemeClr>
              </a:solidFill>
              <a:latin typeface="Californian FB" panose="0207040306080B030204" pitchFamily="18" charset="0"/>
            </a:endParaRPr>
          </a:p>
        </p:txBody>
      </p:sp>
      <p:sp>
        <p:nvSpPr>
          <p:cNvPr id="4" name="Slide Number Placeholder 3"/>
          <p:cNvSpPr>
            <a:spLocks noGrp="1"/>
          </p:cNvSpPr>
          <p:nvPr>
            <p:ph type="sldNum" sz="quarter" idx="12"/>
          </p:nvPr>
        </p:nvSpPr>
        <p:spPr/>
        <p:txBody>
          <a:bodyPr/>
          <a:lstStyle/>
          <a:p>
            <a:fld id="{36473209-A7B4-4B0A-9E26-57D15F470246}" type="slidenum">
              <a:rPr lang="en-US" sz="1400" b="1" smtClean="0">
                <a:solidFill>
                  <a:schemeClr val="tx1"/>
                </a:solidFill>
              </a:rPr>
              <a:t>2</a:t>
            </a:fld>
            <a:endParaRPr lang="en-US" sz="1400" b="1" dirty="0">
              <a:solidFill>
                <a:schemeClr val="tx1"/>
              </a:solidFill>
            </a:endParaRPr>
          </a:p>
        </p:txBody>
      </p:sp>
    </p:spTree>
    <p:extLst>
      <p:ext uri="{BB962C8B-B14F-4D97-AF65-F5344CB8AC3E}">
        <p14:creationId xmlns:p14="http://schemas.microsoft.com/office/powerpoint/2010/main" val="2880551991"/>
      </p:ext>
    </p:extLst>
  </p:cSld>
  <p:clrMapOvr>
    <a:masterClrMapping/>
  </p:clrMapOvr>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 name="Rounded Rectangle 5"/>
          <p:cNvSpPr/>
          <p:nvPr/>
        </p:nvSpPr>
        <p:spPr>
          <a:xfrm>
            <a:off x="337739" y="193953"/>
            <a:ext cx="7380873" cy="579825"/>
          </a:xfrm>
          <a:prstGeom prst="roundRect">
            <a:avLst/>
          </a:prstGeom>
          <a:noFill/>
          <a:ln w="101600" cap="flat" cmpd="thickThin">
            <a:noFill/>
          </a:ln>
          <a:effectLst/>
        </p:spPr>
        <p:style>
          <a:lnRef idx="2">
            <a:schemeClr val="accent1">
              <a:shade val="50000"/>
            </a:schemeClr>
          </a:lnRef>
          <a:fillRef idx="1">
            <a:schemeClr val="accent1"/>
          </a:fillRef>
          <a:effectRef idx="0">
            <a:schemeClr val="accent1"/>
          </a:effectRef>
          <a:fontRef idx="minor">
            <a:schemeClr val="lt1"/>
          </a:fontRef>
        </p:style>
        <p:txBody>
          <a:bodyPr rtlCol="0" anchor="ctr">
            <a:noAutofit/>
          </a:bodyPr>
          <a:lstStyle/>
          <a:p>
            <a:pPr algn="ctr"/>
            <a:r>
              <a:rPr lang="en-US" sz="3600" b="1" dirty="0">
                <a:solidFill>
                  <a:schemeClr val="tx2">
                    <a:lumMod val="75000"/>
                  </a:schemeClr>
                </a:solidFill>
                <a:latin typeface="Californian FB" panose="0207040306080B030204" pitchFamily="18" charset="0"/>
              </a:rPr>
              <a:t>Waterford Conservation Program</a:t>
            </a:r>
            <a:endParaRPr lang="en-US" sz="3600" dirty="0">
              <a:solidFill>
                <a:schemeClr val="tx2">
                  <a:lumMod val="75000"/>
                </a:schemeClr>
              </a:solidFill>
              <a:latin typeface="Californian FB" panose="0207040306080B030204" pitchFamily="18" charset="0"/>
            </a:endParaRPr>
          </a:p>
        </p:txBody>
      </p:sp>
      <p:sp>
        <p:nvSpPr>
          <p:cNvPr id="7" name="Rounded Rectangle 6"/>
          <p:cNvSpPr/>
          <p:nvPr/>
        </p:nvSpPr>
        <p:spPr>
          <a:xfrm>
            <a:off x="337738" y="1076015"/>
            <a:ext cx="1910597" cy="3288923"/>
          </a:xfrm>
          <a:prstGeom prst="roundRect">
            <a:avLst/>
          </a:prstGeom>
          <a:solidFill>
            <a:srgbClr val="CBEDE7"/>
          </a:solidFill>
          <a:ln w="127000" cap="flat" cmpd="thickThin">
            <a:solidFill>
              <a:srgbClr val="94F949">
                <a:alpha val="50000"/>
              </a:srgbClr>
            </a:solidFill>
          </a:ln>
          <a:effectLst>
            <a:glow rad="127000">
              <a:srgbClr val="F0F371">
                <a:alpha val="40000"/>
              </a:srgbClr>
            </a:glow>
          </a:effectLst>
        </p:spPr>
        <p:style>
          <a:lnRef idx="2">
            <a:schemeClr val="accent1">
              <a:shade val="50000"/>
            </a:schemeClr>
          </a:lnRef>
          <a:fillRef idx="1">
            <a:schemeClr val="accent1"/>
          </a:fillRef>
          <a:effectRef idx="0">
            <a:schemeClr val="accent1"/>
          </a:effectRef>
          <a:fontRef idx="minor">
            <a:schemeClr val="lt1"/>
          </a:fontRef>
        </p:style>
        <p:txBody>
          <a:bodyPr wrap="square" rtlCol="0" anchor="ctr">
            <a:spAutoFit/>
          </a:bodyPr>
          <a:lstStyle/>
          <a:p>
            <a:pPr algn="ctr"/>
            <a:r>
              <a:rPr lang="en-US" sz="1400" b="1" dirty="0">
                <a:solidFill>
                  <a:schemeClr val="tx2">
                    <a:lumMod val="75000"/>
                  </a:schemeClr>
                </a:solidFill>
                <a:latin typeface="Californian FB" panose="0207040306080B030204" pitchFamily="18" charset="0"/>
              </a:rPr>
              <a:t>Conservation goals are still underway. Senate Bill 7 (SB X7-7 of 2009) requires Urban and Agriculture to reduce water use 20% by 2021. The citizens of Waterford worked together and significantly reduced water usage by over 20%. </a:t>
            </a:r>
            <a:endParaRPr lang="en-US" sz="1400" dirty="0">
              <a:solidFill>
                <a:schemeClr val="tx2">
                  <a:lumMod val="75000"/>
                </a:schemeClr>
              </a:solidFill>
              <a:latin typeface="Californian FB" panose="0207040306080B030204" pitchFamily="18" charset="0"/>
            </a:endParaRPr>
          </a:p>
        </p:txBody>
      </p:sp>
      <p:sp>
        <p:nvSpPr>
          <p:cNvPr id="8" name="Rounded Rectangle 7"/>
          <p:cNvSpPr/>
          <p:nvPr/>
        </p:nvSpPr>
        <p:spPr>
          <a:xfrm>
            <a:off x="293158" y="4450531"/>
            <a:ext cx="1955177" cy="510778"/>
          </a:xfrm>
          <a:prstGeom prst="roundRect">
            <a:avLst/>
          </a:prstGeom>
          <a:solidFill>
            <a:srgbClr val="CBEDE7"/>
          </a:solidFill>
          <a:ln w="127000" cap="flat" cmpd="thickThin">
            <a:solidFill>
              <a:srgbClr val="94F949">
                <a:alpha val="50000"/>
              </a:srgbClr>
            </a:solidFill>
          </a:ln>
          <a:effectLst>
            <a:glow rad="127000">
              <a:srgbClr val="F0F371">
                <a:alpha val="40000"/>
              </a:srgbClr>
            </a:glow>
          </a:effectLst>
        </p:spPr>
        <p:style>
          <a:lnRef idx="2">
            <a:schemeClr val="accent1">
              <a:shade val="50000"/>
            </a:schemeClr>
          </a:lnRef>
          <a:fillRef idx="1">
            <a:schemeClr val="accent1"/>
          </a:fillRef>
          <a:effectRef idx="0">
            <a:schemeClr val="accent1"/>
          </a:effectRef>
          <a:fontRef idx="minor">
            <a:schemeClr val="lt1"/>
          </a:fontRef>
        </p:style>
        <p:txBody>
          <a:bodyPr wrap="square" rtlCol="0" anchor="ctr">
            <a:spAutoFit/>
          </a:bodyPr>
          <a:lstStyle/>
          <a:p>
            <a:pPr algn="ctr"/>
            <a:r>
              <a:rPr lang="en-US" sz="1200" b="1" dirty="0">
                <a:solidFill>
                  <a:schemeClr val="tx2">
                    <a:lumMod val="75000"/>
                  </a:schemeClr>
                </a:solidFill>
                <a:latin typeface="Californian FB" panose="0207040306080B030204" pitchFamily="18" charset="0"/>
              </a:rPr>
              <a:t>For ways to save visit:  http://saveourwater.com/</a:t>
            </a:r>
          </a:p>
        </p:txBody>
      </p:sp>
      <p:pic>
        <p:nvPicPr>
          <p:cNvPr id="4" name="Picture 3"/>
          <p:cNvPicPr>
            <a:picLocks noChangeAspect="1"/>
          </p:cNvPicPr>
          <p:nvPr/>
        </p:nvPicPr>
        <p:blipFill rotWithShape="1">
          <a:blip r:embed="rId2" cstate="print">
            <a:extLst>
              <a:ext uri="{28A0092B-C50C-407E-A947-70E740481C1C}">
                <a14:useLocalDpi xmlns:a14="http://schemas.microsoft.com/office/drawing/2010/main" val="0"/>
              </a:ext>
            </a:extLst>
          </a:blip>
          <a:srcRect l="9741" t="15928" r="11269" b="10769"/>
          <a:stretch/>
        </p:blipFill>
        <p:spPr>
          <a:xfrm>
            <a:off x="9613318" y="215008"/>
            <a:ext cx="2004941" cy="693207"/>
          </a:xfrm>
          <a:prstGeom prst="rect">
            <a:avLst/>
          </a:prstGeom>
        </p:spPr>
      </p:pic>
      <p:sp>
        <p:nvSpPr>
          <p:cNvPr id="9" name="Rounded Rectangle 8"/>
          <p:cNvSpPr/>
          <p:nvPr/>
        </p:nvSpPr>
        <p:spPr>
          <a:xfrm>
            <a:off x="2541494" y="682652"/>
            <a:ext cx="9516201" cy="4703788"/>
          </a:xfrm>
          <a:prstGeom prst="roundRect">
            <a:avLst/>
          </a:prstGeom>
          <a:noFill/>
          <a:ln w="101600" cap="flat" cmpd="thickThin">
            <a:noFill/>
          </a:ln>
          <a:effectLst/>
        </p:spPr>
        <p:style>
          <a:lnRef idx="2">
            <a:schemeClr val="accent1">
              <a:shade val="50000"/>
            </a:schemeClr>
          </a:lnRef>
          <a:fillRef idx="1">
            <a:schemeClr val="accent1"/>
          </a:fillRef>
          <a:effectRef idx="0">
            <a:schemeClr val="accent1"/>
          </a:effectRef>
          <a:fontRef idx="minor">
            <a:schemeClr val="lt1"/>
          </a:fontRef>
        </p:style>
        <p:txBody>
          <a:bodyPr rtlCol="0" anchor="ctr">
            <a:noAutofit/>
          </a:bodyPr>
          <a:lstStyle/>
          <a:p>
            <a:r>
              <a:rPr lang="en-US" sz="1400" b="1" dirty="0">
                <a:solidFill>
                  <a:schemeClr val="tx2">
                    <a:lumMod val="75000"/>
                  </a:schemeClr>
                </a:solidFill>
                <a:latin typeface="Californian FB" panose="0207040306080B030204" pitchFamily="18" charset="0"/>
              </a:rPr>
              <a:t>The average U.S. household uses approximately 400 gallons of water per day or 100 gallons per person per day?  Luckily, there are many low-cost and no-cost ways to conserve water.  Small changes can make a big difference – try one today and soon it will become second nature.</a:t>
            </a:r>
          </a:p>
          <a:p>
            <a:pPr marL="285750" lvl="0" indent="-285750">
              <a:buFont typeface="Arial" panose="020B0604020202020204" pitchFamily="34" charset="0"/>
              <a:buChar char="•"/>
            </a:pPr>
            <a:r>
              <a:rPr lang="en-US" sz="1400" b="1" dirty="0">
                <a:solidFill>
                  <a:schemeClr val="tx2">
                    <a:lumMod val="75000"/>
                  </a:schemeClr>
                </a:solidFill>
                <a:latin typeface="Californian FB" panose="0207040306080B030204" pitchFamily="18" charset="0"/>
              </a:rPr>
              <a:t>Take short showers – a 5 minutes shower uses 4 to 5 gallons of water compared to up to 50 gallons for a bath.</a:t>
            </a:r>
          </a:p>
          <a:p>
            <a:pPr marL="285750" lvl="0" indent="-285750">
              <a:buFont typeface="Arial" panose="020B0604020202020204" pitchFamily="34" charset="0"/>
              <a:buChar char="•"/>
            </a:pPr>
            <a:r>
              <a:rPr lang="en-US" sz="1400" b="1" dirty="0">
                <a:solidFill>
                  <a:schemeClr val="tx2">
                    <a:lumMod val="75000"/>
                  </a:schemeClr>
                </a:solidFill>
                <a:latin typeface="Californian FB" panose="0207040306080B030204" pitchFamily="18" charset="0"/>
              </a:rPr>
              <a:t>Shut off water while brushing your teeth, washing your hair, and shaving and save up to 500 gallons a month.</a:t>
            </a:r>
          </a:p>
          <a:p>
            <a:pPr marL="285750" lvl="0" indent="-285750">
              <a:buFont typeface="Arial" panose="020B0604020202020204" pitchFamily="34" charset="0"/>
              <a:buChar char="•"/>
            </a:pPr>
            <a:r>
              <a:rPr lang="en-US" sz="1400" b="1" dirty="0">
                <a:solidFill>
                  <a:schemeClr val="tx2">
                    <a:lumMod val="75000"/>
                  </a:schemeClr>
                </a:solidFill>
                <a:latin typeface="Californian FB" panose="0207040306080B030204" pitchFamily="18" charset="0"/>
              </a:rPr>
              <a:t>Use a water-efficient showerhead.  They are inexpensive, easy to install, and can save you up to 750 gallons a month.</a:t>
            </a:r>
          </a:p>
          <a:p>
            <a:pPr marL="285750" lvl="0" indent="-285750">
              <a:buFont typeface="Arial" panose="020B0604020202020204" pitchFamily="34" charset="0"/>
              <a:buChar char="•"/>
            </a:pPr>
            <a:r>
              <a:rPr lang="en-US" sz="1400" b="1" dirty="0">
                <a:solidFill>
                  <a:schemeClr val="tx2">
                    <a:lumMod val="75000"/>
                  </a:schemeClr>
                </a:solidFill>
                <a:latin typeface="Californian FB" panose="0207040306080B030204" pitchFamily="18" charset="0"/>
              </a:rPr>
              <a:t>Run your clothes washer and dishwasher only when they are full.  You can save up to 1,000 gallons a month.</a:t>
            </a:r>
          </a:p>
          <a:p>
            <a:pPr marL="285750" lvl="0" indent="-285750">
              <a:buFont typeface="Arial" panose="020B0604020202020204" pitchFamily="34" charset="0"/>
              <a:buChar char="•"/>
            </a:pPr>
            <a:r>
              <a:rPr lang="en-US" sz="1400" b="1" dirty="0">
                <a:solidFill>
                  <a:schemeClr val="tx2">
                    <a:lumMod val="75000"/>
                  </a:schemeClr>
                </a:solidFill>
                <a:latin typeface="Californian FB" panose="0207040306080B030204" pitchFamily="18" charset="0"/>
              </a:rPr>
              <a:t>Water plants only when necessary.</a:t>
            </a:r>
          </a:p>
          <a:p>
            <a:pPr marL="285750" lvl="0" indent="-285750">
              <a:buFont typeface="Arial" panose="020B0604020202020204" pitchFamily="34" charset="0"/>
              <a:buChar char="•"/>
            </a:pPr>
            <a:r>
              <a:rPr lang="en-US" sz="1400" b="1" dirty="0">
                <a:solidFill>
                  <a:schemeClr val="tx2">
                    <a:lumMod val="75000"/>
                  </a:schemeClr>
                </a:solidFill>
                <a:latin typeface="Californian FB" panose="0207040306080B030204" pitchFamily="18" charset="0"/>
              </a:rPr>
              <a:t>Fix leaking toilets and faucets.  Faucet washers are inexpensive and take only a few minutes to replace.  To check your toilet for a leak, place a few drops of food coloring in the tank and wait.  If it seeps into the toilet bowl without flushing, you have a leak.  Fixing it or replacing it with a new, more efficient model can save up to 1,000 gallons a month.</a:t>
            </a:r>
          </a:p>
          <a:p>
            <a:pPr marL="285750" lvl="0" indent="-285750">
              <a:buFont typeface="Arial" panose="020B0604020202020204" pitchFamily="34" charset="0"/>
              <a:buChar char="•"/>
            </a:pPr>
            <a:r>
              <a:rPr lang="en-US" sz="1400" b="1" dirty="0">
                <a:solidFill>
                  <a:schemeClr val="tx2">
                    <a:lumMod val="75000"/>
                  </a:schemeClr>
                </a:solidFill>
                <a:latin typeface="Californian FB" panose="0207040306080B030204" pitchFamily="18" charset="0"/>
              </a:rPr>
              <a:t>Adjust sprinklers so only your lawn is watered.  Apply water only as fast as the soil can absorb it and during the cooler parts of the day to reduce evaporation.</a:t>
            </a:r>
          </a:p>
          <a:p>
            <a:pPr marL="285750" lvl="0" indent="-285750">
              <a:buFont typeface="Arial" panose="020B0604020202020204" pitchFamily="34" charset="0"/>
              <a:buChar char="•"/>
            </a:pPr>
            <a:r>
              <a:rPr lang="en-US" sz="1400" b="1" dirty="0">
                <a:solidFill>
                  <a:schemeClr val="tx2">
                    <a:lumMod val="75000"/>
                  </a:schemeClr>
                </a:solidFill>
                <a:latin typeface="Californian FB" panose="0207040306080B030204" pitchFamily="18" charset="0"/>
              </a:rPr>
              <a:t>Teach your kids about water conservation to ensure a future generation that uses water wisely.  Make it a family effort to reduce next month’s water bill!</a:t>
            </a:r>
          </a:p>
          <a:p>
            <a:pPr marL="285750" indent="-285750">
              <a:buFont typeface="Arial" panose="020B0604020202020204" pitchFamily="34" charset="0"/>
              <a:buChar char="•"/>
            </a:pPr>
            <a:r>
              <a:rPr lang="en-US" sz="1400" b="1" dirty="0">
                <a:solidFill>
                  <a:schemeClr val="tx2">
                    <a:lumMod val="75000"/>
                  </a:schemeClr>
                </a:solidFill>
                <a:latin typeface="Californian FB" panose="0207040306080B030204" pitchFamily="18" charset="0"/>
              </a:rPr>
              <a:t>Visit </a:t>
            </a:r>
            <a:r>
              <a:rPr lang="en-US" sz="1400" b="1" u="sng" dirty="0">
                <a:solidFill>
                  <a:schemeClr val="tx2">
                    <a:lumMod val="75000"/>
                  </a:schemeClr>
                </a:solidFill>
                <a:latin typeface="Californian FB" panose="0207040306080B030204" pitchFamily="18" charset="0"/>
                <a:hlinkClick r:id="rId3"/>
              </a:rPr>
              <a:t>www.epa.gov/watersense</a:t>
            </a:r>
            <a:r>
              <a:rPr lang="en-US" sz="1400" b="1" dirty="0">
                <a:solidFill>
                  <a:schemeClr val="tx2">
                    <a:lumMod val="75000"/>
                  </a:schemeClr>
                </a:solidFill>
                <a:latin typeface="Californian FB" panose="0207040306080B030204" pitchFamily="18" charset="0"/>
              </a:rPr>
              <a:t> for more information.</a:t>
            </a:r>
          </a:p>
        </p:txBody>
      </p:sp>
      <p:pic>
        <p:nvPicPr>
          <p:cNvPr id="11" name="Picture 10"/>
          <p:cNvPicPr>
            <a:picLocks noChangeAspect="1"/>
          </p:cNvPicPr>
          <p:nvPr/>
        </p:nvPicPr>
        <p:blipFill rotWithShape="1">
          <a:blip r:embed="rId4">
            <a:extLst>
              <a:ext uri="{28A0092B-C50C-407E-A947-70E740481C1C}">
                <a14:useLocalDpi xmlns:a14="http://schemas.microsoft.com/office/drawing/2010/main" val="0"/>
              </a:ext>
            </a:extLst>
          </a:blip>
          <a:srcRect t="53845" r="183" b="6908"/>
          <a:stretch/>
        </p:blipFill>
        <p:spPr>
          <a:xfrm>
            <a:off x="0" y="5160876"/>
            <a:ext cx="12192000" cy="1636919"/>
          </a:xfrm>
          <a:prstGeom prst="rect">
            <a:avLst/>
          </a:prstGeom>
        </p:spPr>
      </p:pic>
      <p:sp>
        <p:nvSpPr>
          <p:cNvPr id="12" name="Slide Number Placeholder 11"/>
          <p:cNvSpPr>
            <a:spLocks noGrp="1"/>
          </p:cNvSpPr>
          <p:nvPr>
            <p:ph type="sldNum" sz="quarter" idx="12"/>
          </p:nvPr>
        </p:nvSpPr>
        <p:spPr/>
        <p:txBody>
          <a:bodyPr/>
          <a:lstStyle/>
          <a:p>
            <a:fld id="{36473209-A7B4-4B0A-9E26-57D15F470246}" type="slidenum">
              <a:rPr lang="en-US" sz="1600" b="1" smtClean="0">
                <a:solidFill>
                  <a:schemeClr val="tx1"/>
                </a:solidFill>
              </a:rPr>
              <a:t>3</a:t>
            </a:fld>
            <a:endParaRPr lang="en-US" sz="1600" b="1" dirty="0">
              <a:solidFill>
                <a:schemeClr val="tx1"/>
              </a:solidFill>
            </a:endParaRPr>
          </a:p>
        </p:txBody>
      </p:sp>
    </p:spTree>
    <p:extLst>
      <p:ext uri="{BB962C8B-B14F-4D97-AF65-F5344CB8AC3E}">
        <p14:creationId xmlns:p14="http://schemas.microsoft.com/office/powerpoint/2010/main" val="2110689160"/>
      </p:ext>
    </p:extLst>
  </p:cSld>
  <p:clrMapOvr>
    <a:masterClrMapping/>
  </p:clrMapOvr>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 name="Rounded Rectangle 6"/>
          <p:cNvSpPr/>
          <p:nvPr/>
        </p:nvSpPr>
        <p:spPr>
          <a:xfrm>
            <a:off x="540812" y="4921"/>
            <a:ext cx="5555187" cy="715089"/>
          </a:xfrm>
          <a:prstGeom prst="roundRect">
            <a:avLst/>
          </a:prstGeom>
          <a:noFill/>
          <a:ln w="101600" cap="flat" cmpd="thickThin">
            <a:noFill/>
          </a:ln>
          <a:effectLst/>
        </p:spPr>
        <p:style>
          <a:lnRef idx="2">
            <a:schemeClr val="accent1">
              <a:shade val="50000"/>
            </a:schemeClr>
          </a:lnRef>
          <a:fillRef idx="1">
            <a:schemeClr val="accent1"/>
          </a:fillRef>
          <a:effectRef idx="0">
            <a:schemeClr val="accent1"/>
          </a:effectRef>
          <a:fontRef idx="minor">
            <a:schemeClr val="lt1"/>
          </a:fontRef>
        </p:style>
        <p:txBody>
          <a:bodyPr wrap="square" rtlCol="0" anchor="ctr">
            <a:spAutoFit/>
          </a:bodyPr>
          <a:lstStyle/>
          <a:p>
            <a:pPr algn="ctr"/>
            <a:r>
              <a:rPr lang="en-US" sz="3600" b="1" dirty="0">
                <a:solidFill>
                  <a:schemeClr val="tx2">
                    <a:lumMod val="75000"/>
                  </a:schemeClr>
                </a:solidFill>
                <a:latin typeface="Californian FB" panose="0207040306080B030204" pitchFamily="18" charset="0"/>
              </a:rPr>
              <a:t>Sampling and Treatment</a:t>
            </a:r>
          </a:p>
        </p:txBody>
      </p:sp>
      <p:pic>
        <p:nvPicPr>
          <p:cNvPr id="8" name="Picture 7"/>
          <p:cNvPicPr>
            <a:picLocks noChangeAspect="1"/>
          </p:cNvPicPr>
          <p:nvPr/>
        </p:nvPicPr>
        <p:blipFill>
          <a:blip r:embed="rId2" cstate="print">
            <a:extLst>
              <a:ext uri="{28A0092B-C50C-407E-A947-70E740481C1C}">
                <a14:useLocalDpi xmlns:a14="http://schemas.microsoft.com/office/drawing/2010/main" val="0"/>
              </a:ext>
            </a:extLst>
          </a:blip>
          <a:stretch>
            <a:fillRect/>
          </a:stretch>
        </p:blipFill>
        <p:spPr>
          <a:xfrm>
            <a:off x="6724298" y="0"/>
            <a:ext cx="5242683" cy="4300164"/>
          </a:xfrm>
          <a:prstGeom prst="rect">
            <a:avLst/>
          </a:prstGeom>
        </p:spPr>
      </p:pic>
      <p:sp>
        <p:nvSpPr>
          <p:cNvPr id="9" name="Rounded Rectangle 8"/>
          <p:cNvSpPr/>
          <p:nvPr/>
        </p:nvSpPr>
        <p:spPr>
          <a:xfrm>
            <a:off x="6724298" y="4482313"/>
            <a:ext cx="4843402" cy="556619"/>
          </a:xfrm>
          <a:prstGeom prst="roundRect">
            <a:avLst/>
          </a:prstGeom>
          <a:noFill/>
          <a:ln w="127000" cap="flat" cmpd="thickThin">
            <a:noFill/>
          </a:ln>
          <a:effectLst>
            <a:glow rad="228600">
              <a:srgbClr val="F0F371">
                <a:alpha val="40000"/>
              </a:srgbClr>
            </a:glow>
          </a:effectLst>
        </p:spPr>
        <p:style>
          <a:lnRef idx="2">
            <a:schemeClr val="accent1">
              <a:shade val="50000"/>
            </a:schemeClr>
          </a:lnRef>
          <a:fillRef idx="1">
            <a:schemeClr val="accent1"/>
          </a:fillRef>
          <a:effectRef idx="0">
            <a:schemeClr val="accent1"/>
          </a:effectRef>
          <a:fontRef idx="minor">
            <a:schemeClr val="lt1"/>
          </a:fontRef>
        </p:style>
        <p:txBody>
          <a:bodyPr rtlCol="0" anchor="ctr">
            <a:noAutofit/>
          </a:bodyPr>
          <a:lstStyle/>
          <a:p>
            <a:pPr algn="ctr"/>
            <a:r>
              <a:rPr lang="en-US" sz="1200" b="1" dirty="0">
                <a:solidFill>
                  <a:schemeClr val="tx2">
                    <a:lumMod val="75000"/>
                  </a:schemeClr>
                </a:solidFill>
              </a:rPr>
              <a:t>A Source Water Assessment is available. Please contact The City of Waterford for more information. </a:t>
            </a:r>
          </a:p>
        </p:txBody>
      </p:sp>
      <p:pic>
        <p:nvPicPr>
          <p:cNvPr id="10" name="Picture 9"/>
          <p:cNvPicPr>
            <a:picLocks noChangeAspect="1"/>
          </p:cNvPicPr>
          <p:nvPr/>
        </p:nvPicPr>
        <p:blipFill rotWithShape="1">
          <a:blip r:embed="rId3">
            <a:extLst>
              <a:ext uri="{28A0092B-C50C-407E-A947-70E740481C1C}">
                <a14:useLocalDpi xmlns:a14="http://schemas.microsoft.com/office/drawing/2010/main" val="0"/>
              </a:ext>
            </a:extLst>
          </a:blip>
          <a:srcRect t="53845" r="183" b="6908"/>
          <a:stretch/>
        </p:blipFill>
        <p:spPr>
          <a:xfrm>
            <a:off x="0" y="5221081"/>
            <a:ext cx="12192000" cy="1636919"/>
          </a:xfrm>
          <a:prstGeom prst="rect">
            <a:avLst/>
          </a:prstGeom>
        </p:spPr>
      </p:pic>
      <p:sp>
        <p:nvSpPr>
          <p:cNvPr id="2" name="Slide Number Placeholder 1"/>
          <p:cNvSpPr>
            <a:spLocks noGrp="1"/>
          </p:cNvSpPr>
          <p:nvPr>
            <p:ph type="sldNum" sz="quarter" idx="12"/>
          </p:nvPr>
        </p:nvSpPr>
        <p:spPr/>
        <p:txBody>
          <a:bodyPr/>
          <a:lstStyle/>
          <a:p>
            <a:fld id="{36473209-A7B4-4B0A-9E26-57D15F470246}" type="slidenum">
              <a:rPr lang="en-US" sz="1600" b="1" smtClean="0">
                <a:solidFill>
                  <a:schemeClr val="tx1"/>
                </a:solidFill>
              </a:rPr>
              <a:t>4</a:t>
            </a:fld>
            <a:endParaRPr lang="en-US" sz="1600" b="1" dirty="0">
              <a:solidFill>
                <a:schemeClr val="tx1"/>
              </a:solidFill>
            </a:endParaRPr>
          </a:p>
        </p:txBody>
      </p:sp>
      <p:sp>
        <p:nvSpPr>
          <p:cNvPr id="11" name="Rounded Rectangle 5">
            <a:extLst>
              <a:ext uri="{FF2B5EF4-FFF2-40B4-BE49-F238E27FC236}">
                <a16:creationId xmlns:a16="http://schemas.microsoft.com/office/drawing/2014/main" id="{8373010B-EF8F-47BA-BCED-6ED9D1C6937C}"/>
              </a:ext>
            </a:extLst>
          </p:cNvPr>
          <p:cNvSpPr/>
          <p:nvPr/>
        </p:nvSpPr>
        <p:spPr>
          <a:xfrm>
            <a:off x="540812" y="938779"/>
            <a:ext cx="5555187" cy="4699159"/>
          </a:xfrm>
          <a:prstGeom prst="roundRect">
            <a:avLst/>
          </a:prstGeom>
          <a:solidFill>
            <a:srgbClr val="CBEDE7"/>
          </a:solidFill>
          <a:ln w="127000" cap="flat" cmpd="thickThin">
            <a:solidFill>
              <a:srgbClr val="94F949">
                <a:alpha val="50000"/>
              </a:srgbClr>
            </a:solidFill>
          </a:ln>
          <a:effectLst>
            <a:glow rad="228600">
              <a:srgbClr val="F0F371">
                <a:alpha val="40000"/>
              </a:srgbClr>
            </a:glow>
          </a:effectLst>
        </p:spPr>
        <p:style>
          <a:lnRef idx="2">
            <a:schemeClr val="accent1">
              <a:shade val="50000"/>
            </a:schemeClr>
          </a:lnRef>
          <a:fillRef idx="1">
            <a:schemeClr val="accent1"/>
          </a:fillRef>
          <a:effectRef idx="0">
            <a:schemeClr val="accent1"/>
          </a:effectRef>
          <a:fontRef idx="minor">
            <a:schemeClr val="lt1"/>
          </a:fontRef>
        </p:style>
        <p:txBody>
          <a:bodyPr wrap="square" rtlCol="0" anchor="ctr">
            <a:spAutoFit/>
          </a:bodyPr>
          <a:lstStyle/>
          <a:p>
            <a:r>
              <a:rPr lang="en-US" sz="1500" b="1" dirty="0">
                <a:solidFill>
                  <a:schemeClr val="tx2">
                    <a:lumMod val="50000"/>
                  </a:schemeClr>
                </a:solidFill>
                <a:latin typeface="Californian FB" panose="0207040306080B030204" pitchFamily="18" charset="0"/>
              </a:rPr>
              <a:t>     Waterford relies solely on groundwater for the drinking water system. As water moves through the hydrological cycle, or water cycle, and through the earth to our aquifer it dissolves naturally-occurring minerals and, in some cases, radioactive material, and can pick up substances resulting from human activity. </a:t>
            </a:r>
          </a:p>
          <a:p>
            <a:r>
              <a:rPr lang="en-US" sz="1500" b="1" dirty="0">
                <a:solidFill>
                  <a:schemeClr val="tx2">
                    <a:lumMod val="50000"/>
                  </a:schemeClr>
                </a:solidFill>
                <a:latin typeface="Californian FB" panose="0207040306080B030204" pitchFamily="18" charset="0"/>
              </a:rPr>
              <a:t>     In order to ensure that tap water is safe to drink, the U.S. Environmental Protection Agency (USEPA) and the State Water Resources Control Board (SWRCB) prescribe regulations that limit the amount of certain contaminants in water provided by public water systems. </a:t>
            </a:r>
          </a:p>
          <a:p>
            <a:r>
              <a:rPr lang="en-US" sz="1500" b="1" dirty="0">
                <a:solidFill>
                  <a:schemeClr val="tx2">
                    <a:lumMod val="50000"/>
                  </a:schemeClr>
                </a:solidFill>
                <a:latin typeface="Californian FB" panose="0207040306080B030204" pitchFamily="18" charset="0"/>
              </a:rPr>
              <a:t>     The U.S. Food and Drug Administration regulations and California law also establish limits for contaminants in bottled water that provide the same protection for public health. Additional information on bottled water is available on the California Department of Public Health website (https://www.cdph.ca.gov/Programs/CEH/DFDCS/Pages/FDBPrograms/FoodSafetyProgram/Water.aspx).</a:t>
            </a:r>
          </a:p>
        </p:txBody>
      </p:sp>
    </p:spTree>
    <p:extLst>
      <p:ext uri="{BB962C8B-B14F-4D97-AF65-F5344CB8AC3E}">
        <p14:creationId xmlns:p14="http://schemas.microsoft.com/office/powerpoint/2010/main" val="3086795367"/>
      </p:ext>
    </p:extLst>
  </p:cSld>
  <p:clrMapOvr>
    <a:masterClrMapping/>
  </p:clrMapOvr>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 name="Picture 1"/>
          <p:cNvPicPr>
            <a:picLocks noChangeAspect="1"/>
          </p:cNvPicPr>
          <p:nvPr/>
        </p:nvPicPr>
        <p:blipFill rotWithShape="1">
          <a:blip r:embed="rId2">
            <a:extLst>
              <a:ext uri="{28A0092B-C50C-407E-A947-70E740481C1C}">
                <a14:useLocalDpi xmlns:a14="http://schemas.microsoft.com/office/drawing/2010/main" val="0"/>
              </a:ext>
            </a:extLst>
          </a:blip>
          <a:srcRect t="53845" r="183" b="6908"/>
          <a:stretch/>
        </p:blipFill>
        <p:spPr>
          <a:xfrm>
            <a:off x="0" y="4570341"/>
            <a:ext cx="12192000" cy="2222695"/>
          </a:xfrm>
          <a:prstGeom prst="rect">
            <a:avLst/>
          </a:prstGeom>
        </p:spPr>
      </p:pic>
      <p:sp>
        <p:nvSpPr>
          <p:cNvPr id="3" name="Rounded Rectangle 2"/>
          <p:cNvSpPr/>
          <p:nvPr/>
        </p:nvSpPr>
        <p:spPr>
          <a:xfrm>
            <a:off x="441366" y="1364055"/>
            <a:ext cx="11179277" cy="3371136"/>
          </a:xfrm>
          <a:prstGeom prst="roundRect">
            <a:avLst/>
          </a:prstGeom>
          <a:noFill/>
          <a:ln w="101600" cap="flat" cmpd="thickThin">
            <a:noFill/>
          </a:ln>
          <a:effectLst/>
        </p:spPr>
        <p:style>
          <a:lnRef idx="2">
            <a:schemeClr val="accent1">
              <a:shade val="50000"/>
            </a:schemeClr>
          </a:lnRef>
          <a:fillRef idx="1">
            <a:schemeClr val="accent1"/>
          </a:fillRef>
          <a:effectRef idx="0">
            <a:schemeClr val="accent1"/>
          </a:effectRef>
          <a:fontRef idx="minor">
            <a:schemeClr val="lt1"/>
          </a:fontRef>
        </p:style>
        <p:txBody>
          <a:bodyPr wrap="square" rtlCol="0" anchor="ctr">
            <a:spAutoFit/>
          </a:bodyPr>
          <a:lstStyle/>
          <a:p>
            <a:r>
              <a:rPr lang="en-US" sz="1600" b="1" dirty="0">
                <a:solidFill>
                  <a:schemeClr val="tx2">
                    <a:lumMod val="75000"/>
                  </a:schemeClr>
                </a:solidFill>
                <a:latin typeface="Californian FB" panose="0207040306080B030204" pitchFamily="18" charset="0"/>
              </a:rPr>
              <a:t>The State Water Resources Control Board requires us to inform you that:</a:t>
            </a:r>
          </a:p>
          <a:p>
            <a:pPr lvl="1"/>
            <a:r>
              <a:rPr lang="en-US" sz="1600" b="1" dirty="0">
                <a:solidFill>
                  <a:schemeClr val="tx2">
                    <a:lumMod val="75000"/>
                  </a:schemeClr>
                </a:solidFill>
                <a:latin typeface="Californian FB" panose="0207040306080B030204" pitchFamily="18" charset="0"/>
              </a:rPr>
              <a:t>“Drinking water, including bottled water, mat reasonably be expected to contain at least small amounts of some contaminants. The presence of contaminants does not necessarily indicate that the water poses a health risk. More information about contaminants and potential health effects can be obtained by calling the USEPA’s Safe Drinking Water Hotline (1-800-426-4791).</a:t>
            </a:r>
          </a:p>
          <a:p>
            <a:pPr lvl="1"/>
            <a:r>
              <a:rPr lang="en-US" sz="1600" b="1" dirty="0">
                <a:solidFill>
                  <a:schemeClr val="tx2">
                    <a:lumMod val="75000"/>
                  </a:schemeClr>
                </a:solidFill>
                <a:latin typeface="Californian FB" panose="0207040306080B030204" pitchFamily="18" charset="0"/>
              </a:rPr>
              <a:t> “Some people may be more vulnerable to contaminants in drinking water than the general population. Immuno-compromised persons such as people with cancer undergoing chemotherapy, persons who have undergone organ transplants, people with HIV/AIDS or other immune system disorders, some elderly, and infants can be particularly at risk from infections. These people should seek advice about drinking water from their health care providers. USEPA/Centers for Disease Control (CDC) guidelines on appropriate means to lessen the risk of infection by Cryptosporidium and other microbial contaminants are available from the Safe Drinking Water Hotline (1-800-426-4791).</a:t>
            </a:r>
          </a:p>
        </p:txBody>
      </p:sp>
      <p:sp>
        <p:nvSpPr>
          <p:cNvPr id="4" name="Rounded Rectangle 3"/>
          <p:cNvSpPr/>
          <p:nvPr/>
        </p:nvSpPr>
        <p:spPr>
          <a:xfrm>
            <a:off x="1399347" y="0"/>
            <a:ext cx="9263317" cy="1328023"/>
          </a:xfrm>
          <a:prstGeom prst="roundRect">
            <a:avLst/>
          </a:prstGeom>
          <a:noFill/>
          <a:ln w="101600" cap="flat" cmpd="thickThin">
            <a:noFill/>
          </a:ln>
          <a:effectLst/>
        </p:spPr>
        <p:style>
          <a:lnRef idx="2">
            <a:schemeClr val="accent1">
              <a:shade val="50000"/>
            </a:schemeClr>
          </a:lnRef>
          <a:fillRef idx="1">
            <a:schemeClr val="accent1"/>
          </a:fillRef>
          <a:effectRef idx="0">
            <a:schemeClr val="accent1"/>
          </a:effectRef>
          <a:fontRef idx="minor">
            <a:schemeClr val="lt1"/>
          </a:fontRef>
        </p:style>
        <p:txBody>
          <a:bodyPr wrap="square" rtlCol="0" anchor="ctr">
            <a:spAutoFit/>
          </a:bodyPr>
          <a:lstStyle/>
          <a:p>
            <a:pPr algn="ctr"/>
            <a:r>
              <a:rPr lang="en-US" sz="3600" b="1" dirty="0">
                <a:solidFill>
                  <a:schemeClr val="tx2">
                    <a:lumMod val="75000"/>
                  </a:schemeClr>
                </a:solidFill>
                <a:latin typeface="Californian FB" panose="0207040306080B030204" pitchFamily="18" charset="0"/>
              </a:rPr>
              <a:t>USEPA and the State Water Resources Control Board</a:t>
            </a:r>
          </a:p>
        </p:txBody>
      </p:sp>
      <p:sp>
        <p:nvSpPr>
          <p:cNvPr id="5" name="Slide Number Placeholder 4"/>
          <p:cNvSpPr>
            <a:spLocks noGrp="1"/>
          </p:cNvSpPr>
          <p:nvPr>
            <p:ph type="sldNum" sz="quarter" idx="12"/>
          </p:nvPr>
        </p:nvSpPr>
        <p:spPr/>
        <p:txBody>
          <a:bodyPr/>
          <a:lstStyle/>
          <a:p>
            <a:fld id="{36473209-A7B4-4B0A-9E26-57D15F470246}" type="slidenum">
              <a:rPr lang="en-US" sz="1600" b="1" smtClean="0">
                <a:solidFill>
                  <a:schemeClr val="tx1"/>
                </a:solidFill>
              </a:rPr>
              <a:t>5</a:t>
            </a:fld>
            <a:endParaRPr lang="en-US" sz="1600" b="1" dirty="0">
              <a:solidFill>
                <a:schemeClr val="tx1"/>
              </a:solidFill>
            </a:endParaRPr>
          </a:p>
        </p:txBody>
      </p:sp>
    </p:spTree>
    <p:extLst>
      <p:ext uri="{BB962C8B-B14F-4D97-AF65-F5344CB8AC3E}">
        <p14:creationId xmlns:p14="http://schemas.microsoft.com/office/powerpoint/2010/main" val="2505787443"/>
      </p:ext>
    </p:extLst>
  </p:cSld>
  <p:clrMapOvr>
    <a:masterClrMapping/>
  </p:clrMapOvr>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 name="Picture 1"/>
          <p:cNvPicPr>
            <a:picLocks noChangeAspect="1"/>
          </p:cNvPicPr>
          <p:nvPr/>
        </p:nvPicPr>
        <p:blipFill rotWithShape="1">
          <a:blip r:embed="rId2">
            <a:extLst>
              <a:ext uri="{28A0092B-C50C-407E-A947-70E740481C1C}">
                <a14:useLocalDpi xmlns:a14="http://schemas.microsoft.com/office/drawing/2010/main" val="0"/>
              </a:ext>
            </a:extLst>
          </a:blip>
          <a:srcRect t="53845" r="183" b="6908"/>
          <a:stretch/>
        </p:blipFill>
        <p:spPr>
          <a:xfrm>
            <a:off x="-2" y="4962617"/>
            <a:ext cx="12192000" cy="1895383"/>
          </a:xfrm>
          <a:prstGeom prst="rect">
            <a:avLst/>
          </a:prstGeom>
        </p:spPr>
      </p:pic>
      <p:sp>
        <p:nvSpPr>
          <p:cNvPr id="13" name="Rounded Rectangle 12"/>
          <p:cNvSpPr/>
          <p:nvPr/>
        </p:nvSpPr>
        <p:spPr>
          <a:xfrm>
            <a:off x="1826331" y="136525"/>
            <a:ext cx="8050238" cy="715089"/>
          </a:xfrm>
          <a:prstGeom prst="roundRect">
            <a:avLst/>
          </a:prstGeom>
          <a:noFill/>
          <a:ln w="101600" cap="flat" cmpd="thickThin">
            <a:noFill/>
          </a:ln>
          <a:effectLst/>
        </p:spPr>
        <p:style>
          <a:lnRef idx="2">
            <a:schemeClr val="accent1">
              <a:shade val="50000"/>
            </a:schemeClr>
          </a:lnRef>
          <a:fillRef idx="1">
            <a:schemeClr val="accent1"/>
          </a:fillRef>
          <a:effectRef idx="0">
            <a:schemeClr val="accent1"/>
          </a:effectRef>
          <a:fontRef idx="minor">
            <a:schemeClr val="lt1"/>
          </a:fontRef>
        </p:style>
        <p:txBody>
          <a:bodyPr rtlCol="0" anchor="ctr">
            <a:spAutoFit/>
          </a:bodyPr>
          <a:lstStyle/>
          <a:p>
            <a:pPr algn="ctr"/>
            <a:r>
              <a:rPr lang="en-US" sz="3600" b="1" dirty="0">
                <a:solidFill>
                  <a:schemeClr val="tx2">
                    <a:lumMod val="75000"/>
                  </a:schemeClr>
                </a:solidFill>
                <a:latin typeface="Californian FB" panose="0207040306080B030204" pitchFamily="18" charset="0"/>
              </a:rPr>
              <a:t>Contaminant</a:t>
            </a:r>
            <a:r>
              <a:rPr lang="en-US" sz="2400" b="1" dirty="0">
                <a:solidFill>
                  <a:schemeClr val="tx2">
                    <a:lumMod val="75000"/>
                  </a:schemeClr>
                </a:solidFill>
                <a:latin typeface="Californian FB" panose="0207040306080B030204" pitchFamily="18" charset="0"/>
              </a:rPr>
              <a:t> </a:t>
            </a:r>
            <a:r>
              <a:rPr lang="en-US" sz="3600" b="1" dirty="0">
                <a:solidFill>
                  <a:schemeClr val="tx2">
                    <a:lumMod val="75000"/>
                  </a:schemeClr>
                </a:solidFill>
                <a:latin typeface="Californian FB" panose="0207040306080B030204" pitchFamily="18" charset="0"/>
              </a:rPr>
              <a:t>Information </a:t>
            </a:r>
          </a:p>
        </p:txBody>
      </p:sp>
      <p:sp>
        <p:nvSpPr>
          <p:cNvPr id="8" name="Rounded Rectangle 7"/>
          <p:cNvSpPr/>
          <p:nvPr/>
        </p:nvSpPr>
        <p:spPr>
          <a:xfrm>
            <a:off x="437776" y="643437"/>
            <a:ext cx="11034755" cy="4750237"/>
          </a:xfrm>
          <a:prstGeom prst="roundRect">
            <a:avLst/>
          </a:prstGeom>
          <a:noFill/>
          <a:ln w="127000" cap="flat" cmpd="thickThin">
            <a:noFill/>
          </a:ln>
          <a:effectLst>
            <a:glow rad="228600">
              <a:srgbClr val="F0F371">
                <a:alpha val="40000"/>
              </a:srgbClr>
            </a:glow>
          </a:effectLst>
        </p:spPr>
        <p:style>
          <a:lnRef idx="2">
            <a:schemeClr val="accent1">
              <a:shade val="50000"/>
            </a:schemeClr>
          </a:lnRef>
          <a:fillRef idx="1">
            <a:schemeClr val="accent1"/>
          </a:fillRef>
          <a:effectRef idx="0">
            <a:schemeClr val="accent1"/>
          </a:effectRef>
          <a:fontRef idx="minor">
            <a:schemeClr val="lt1"/>
          </a:fontRef>
        </p:style>
        <p:txBody>
          <a:bodyPr wrap="square" rtlCol="0" anchor="ctr">
            <a:spAutoFit/>
          </a:bodyPr>
          <a:lstStyle/>
          <a:p>
            <a:pPr lvl="0"/>
            <a:r>
              <a:rPr lang="en-US" sz="1300" b="1" dirty="0">
                <a:solidFill>
                  <a:schemeClr val="bg2">
                    <a:lumMod val="10000"/>
                  </a:schemeClr>
                </a:solidFill>
                <a:latin typeface="Californian FB" panose="0207040306080B030204" pitchFamily="18" charset="0"/>
              </a:rPr>
              <a:t>Contaminants that may be in source water include:</a:t>
            </a:r>
          </a:p>
          <a:p>
            <a:pPr marL="285750" lvl="0" indent="-285750">
              <a:buFont typeface="Arial" panose="020B0604020202020204" pitchFamily="34" charset="0"/>
              <a:buChar char="•"/>
            </a:pPr>
            <a:r>
              <a:rPr lang="en-US" sz="1300" b="1" u="sng" dirty="0">
                <a:solidFill>
                  <a:schemeClr val="bg2">
                    <a:lumMod val="10000"/>
                  </a:schemeClr>
                </a:solidFill>
                <a:latin typeface="Californian FB" panose="0207040306080B030204" pitchFamily="18" charset="0"/>
              </a:rPr>
              <a:t>Microbial contaminants</a:t>
            </a:r>
            <a:r>
              <a:rPr lang="en-US" sz="1300" b="1" dirty="0">
                <a:solidFill>
                  <a:schemeClr val="bg2">
                    <a:lumMod val="10000"/>
                  </a:schemeClr>
                </a:solidFill>
                <a:latin typeface="Californian FB" panose="0207040306080B030204" pitchFamily="18" charset="0"/>
              </a:rPr>
              <a:t>, such as viruses and bacteria that may come from sewage treatment plants, septic systems, agricultural livestock operations, and wildlife. </a:t>
            </a:r>
          </a:p>
          <a:p>
            <a:pPr marL="285750" lvl="0" indent="-285750">
              <a:buFont typeface="Arial" panose="020B0604020202020204" pitchFamily="34" charset="0"/>
              <a:buChar char="•"/>
            </a:pPr>
            <a:r>
              <a:rPr lang="en-US" sz="1300" b="1" u="sng" dirty="0">
                <a:solidFill>
                  <a:schemeClr val="bg2">
                    <a:lumMod val="10000"/>
                  </a:schemeClr>
                </a:solidFill>
                <a:latin typeface="Californian FB" panose="0207040306080B030204" pitchFamily="18" charset="0"/>
              </a:rPr>
              <a:t>Inorganic contaminants</a:t>
            </a:r>
            <a:r>
              <a:rPr lang="en-US" sz="1300" b="1" dirty="0">
                <a:solidFill>
                  <a:schemeClr val="bg2">
                    <a:lumMod val="10000"/>
                  </a:schemeClr>
                </a:solidFill>
                <a:latin typeface="Californian FB" panose="0207040306080B030204" pitchFamily="18" charset="0"/>
              </a:rPr>
              <a:t>, such as salts and metals, which can be naturally Inorganic contaminants, such as salts and metals, which can be naturally-occurring occurring or result from urban storm water runoff, industrial or domestic wastewater or result from urban storm water runoff, industrial or domestic wastewater discharges, oil and gas production, mining, or farming. </a:t>
            </a:r>
          </a:p>
          <a:p>
            <a:pPr marL="285750" lvl="0" indent="-285750">
              <a:buFont typeface="Arial" panose="020B0604020202020204" pitchFamily="34" charset="0"/>
              <a:buChar char="•"/>
            </a:pPr>
            <a:r>
              <a:rPr lang="en-US" sz="1300" b="1" u="sng" dirty="0">
                <a:solidFill>
                  <a:schemeClr val="bg2">
                    <a:lumMod val="10000"/>
                  </a:schemeClr>
                </a:solidFill>
                <a:latin typeface="Californian FB" panose="0207040306080B030204" pitchFamily="18" charset="0"/>
              </a:rPr>
              <a:t>Pesticides and herbicides</a:t>
            </a:r>
            <a:r>
              <a:rPr lang="en-US" sz="1300" b="1" dirty="0">
                <a:solidFill>
                  <a:schemeClr val="bg2">
                    <a:lumMod val="10000"/>
                  </a:schemeClr>
                </a:solidFill>
                <a:latin typeface="Californian FB" panose="0207040306080B030204" pitchFamily="18" charset="0"/>
              </a:rPr>
              <a:t>, which may come from a variety of sources such as agriculture, urban storm water runoff, and residential uses. </a:t>
            </a:r>
          </a:p>
          <a:p>
            <a:pPr marL="285750" lvl="0" indent="-285750">
              <a:buFont typeface="Arial" panose="020B0604020202020204" pitchFamily="34" charset="0"/>
              <a:buChar char="•"/>
            </a:pPr>
            <a:r>
              <a:rPr lang="en-US" sz="1300" b="1" u="sng" dirty="0">
                <a:solidFill>
                  <a:schemeClr val="bg2">
                    <a:lumMod val="10000"/>
                  </a:schemeClr>
                </a:solidFill>
                <a:latin typeface="Californian FB" panose="0207040306080B030204" pitchFamily="18" charset="0"/>
              </a:rPr>
              <a:t>Organic chemical contaminants</a:t>
            </a:r>
            <a:r>
              <a:rPr lang="en-US" sz="1300" b="1" dirty="0">
                <a:solidFill>
                  <a:schemeClr val="bg2">
                    <a:lumMod val="10000"/>
                  </a:schemeClr>
                </a:solidFill>
                <a:latin typeface="Californian FB" panose="0207040306080B030204" pitchFamily="18" charset="0"/>
              </a:rPr>
              <a:t>, including synthetic and volatile organic chemicals, which are by-products of industrial processes and petroleum production, and can also come from gas stations, urban storm water runoff, agricultural application, and septic systems.   </a:t>
            </a:r>
          </a:p>
          <a:p>
            <a:pPr marL="285750" lvl="0" indent="-285750">
              <a:buFont typeface="Arial" panose="020B0604020202020204" pitchFamily="34" charset="0"/>
              <a:buChar char="•"/>
            </a:pPr>
            <a:r>
              <a:rPr lang="en-US" sz="1300" b="1" u="sng" dirty="0">
                <a:solidFill>
                  <a:schemeClr val="bg2">
                    <a:lumMod val="10000"/>
                  </a:schemeClr>
                </a:solidFill>
                <a:latin typeface="Californian FB" panose="0207040306080B030204" pitchFamily="18" charset="0"/>
              </a:rPr>
              <a:t>Radioactive contaminants</a:t>
            </a:r>
            <a:r>
              <a:rPr lang="en-US" sz="1300" b="1" dirty="0">
                <a:solidFill>
                  <a:schemeClr val="bg2">
                    <a:lumMod val="10000"/>
                  </a:schemeClr>
                </a:solidFill>
                <a:latin typeface="Californian FB" panose="0207040306080B030204" pitchFamily="18" charset="0"/>
              </a:rPr>
              <a:t>, that can be naturally be naturally-occurring or be the result of oil and gas production or mining activities. </a:t>
            </a:r>
          </a:p>
          <a:p>
            <a:pPr marL="285750" indent="-285750">
              <a:buFont typeface="Arial" panose="020B0604020202020204" pitchFamily="34" charset="0"/>
              <a:buChar char="•"/>
            </a:pPr>
            <a:r>
              <a:rPr lang="en-US" sz="1300" b="1" u="sng" dirty="0">
                <a:solidFill>
                  <a:schemeClr val="bg2">
                    <a:lumMod val="10000"/>
                  </a:schemeClr>
                </a:solidFill>
                <a:latin typeface="Californian FB" panose="0207040306080B030204" pitchFamily="18" charset="0"/>
              </a:rPr>
              <a:t>Nitrate</a:t>
            </a:r>
            <a:r>
              <a:rPr lang="en-US" sz="1300" b="1" dirty="0">
                <a:solidFill>
                  <a:schemeClr val="bg2">
                    <a:lumMod val="10000"/>
                  </a:schemeClr>
                </a:solidFill>
                <a:latin typeface="Californian FB" panose="0207040306080B030204" pitchFamily="18" charset="0"/>
              </a:rPr>
              <a:t> in drinking water at levels above 10 mg/L is a health risk for infants of less than six months of age.  Such nitrate levels in drinking water can interfere with the capacity of the infant’s blood to carry oxygen, resulting in a serious illness; symptoms include shortness of breath and blueness of the skin.  Nitrate levels above 10 mg/L may also affect the ability of the blood to carry oxygen in other individuals, such as pregnant women and those with certain specific enzyme deficiencies.  If you are caring for an infant, or you are pregnant, you should ask advice from your health care provider. Nitrate levels may rise quickly for short periods of time because of rainfall or agricultural activity.</a:t>
            </a:r>
            <a:r>
              <a:rPr lang="en-US" sz="1300" b="1" dirty="0">
                <a:solidFill>
                  <a:schemeClr val="tx2">
                    <a:lumMod val="75000"/>
                  </a:schemeClr>
                </a:solidFill>
                <a:latin typeface="Californian FB" panose="0207040306080B030204" pitchFamily="18" charset="0"/>
              </a:rPr>
              <a:t> </a:t>
            </a:r>
          </a:p>
          <a:p>
            <a:pPr marL="285750" indent="-285750">
              <a:buFont typeface="Arial" panose="020B0604020202020204" pitchFamily="34" charset="0"/>
              <a:buChar char="•"/>
            </a:pPr>
            <a:r>
              <a:rPr lang="en-US" sz="1300" b="1" u="sng" dirty="0">
                <a:solidFill>
                  <a:srgbClr val="000000"/>
                </a:solidFill>
                <a:latin typeface="Californian FB" panose="0207040306080B030204" pitchFamily="18" charset="0"/>
                <a:ea typeface="Calibri" panose="020F0502020204030204" pitchFamily="34" charset="0"/>
                <a:cs typeface="Times New Roman" panose="02020603050405020304" pitchFamily="18" charset="0"/>
              </a:rPr>
              <a:t>1,2,3-trichloropropane</a:t>
            </a:r>
            <a:r>
              <a:rPr lang="en-US" sz="1300" b="1" dirty="0">
                <a:solidFill>
                  <a:srgbClr val="000000"/>
                </a:solidFill>
                <a:latin typeface="Californian FB" panose="0207040306080B030204" pitchFamily="18" charset="0"/>
                <a:ea typeface="Calibri" panose="020F0502020204030204" pitchFamily="34" charset="0"/>
                <a:cs typeface="Times New Roman" panose="02020603050405020304" pitchFamily="18" charset="0"/>
              </a:rPr>
              <a:t> or TCP was an impurity in soil fumigants used from the 1950’s to the 1980’s, has been detected in some of the wells used to supply your drinking water. Prior to 2018 TCP was an unregulated contaminant. However, the State Water Resources Control Board adopted a new Maximum Contaminant Level (MCL) of 5 parts per trillion (ppt) for TCP that went into effect on January 1st of 2018. The average TCP level detected in the City water supply during the 2018 calendar year was 0.0 ppt. Some people who drink water containing TCP in excess of the MCL over many years may have an increased risk of getting cancer.</a:t>
            </a:r>
            <a:endParaRPr lang="en-US" sz="1300" dirty="0">
              <a:latin typeface="Times New Roman" panose="02020603050405020304" pitchFamily="18" charset="0"/>
              <a:ea typeface="Times New Roman" panose="02020603050405020304" pitchFamily="18" charset="0"/>
              <a:cs typeface="Times New Roman" panose="02020603050405020304" pitchFamily="18" charset="0"/>
            </a:endParaRPr>
          </a:p>
          <a:p>
            <a:pPr marL="285750" lvl="0" indent="-285750">
              <a:buFont typeface="Arial" panose="020B0604020202020204" pitchFamily="34" charset="0"/>
              <a:buChar char="•"/>
            </a:pPr>
            <a:endParaRPr lang="en-US" sz="1300" b="1" dirty="0">
              <a:solidFill>
                <a:schemeClr val="bg2">
                  <a:lumMod val="10000"/>
                </a:schemeClr>
              </a:solidFill>
              <a:latin typeface="Californian FB" panose="0207040306080B030204" pitchFamily="18" charset="0"/>
            </a:endParaRPr>
          </a:p>
        </p:txBody>
      </p:sp>
      <p:sp>
        <p:nvSpPr>
          <p:cNvPr id="3" name="Slide Number Placeholder 2"/>
          <p:cNvSpPr>
            <a:spLocks noGrp="1"/>
          </p:cNvSpPr>
          <p:nvPr>
            <p:ph type="sldNum" sz="quarter" idx="12"/>
          </p:nvPr>
        </p:nvSpPr>
        <p:spPr/>
        <p:txBody>
          <a:bodyPr/>
          <a:lstStyle/>
          <a:p>
            <a:fld id="{36473209-A7B4-4B0A-9E26-57D15F470246}" type="slidenum">
              <a:rPr lang="en-US" sz="1600" b="1" smtClean="0">
                <a:solidFill>
                  <a:schemeClr val="tx1"/>
                </a:solidFill>
              </a:rPr>
              <a:t>6</a:t>
            </a:fld>
            <a:endParaRPr lang="en-US" sz="1600" b="1" dirty="0">
              <a:solidFill>
                <a:schemeClr val="tx1"/>
              </a:solidFill>
            </a:endParaRPr>
          </a:p>
        </p:txBody>
      </p:sp>
    </p:spTree>
    <p:extLst>
      <p:ext uri="{BB962C8B-B14F-4D97-AF65-F5344CB8AC3E}">
        <p14:creationId xmlns:p14="http://schemas.microsoft.com/office/powerpoint/2010/main" val="1952298082"/>
      </p:ext>
    </p:extLst>
  </p:cSld>
  <p:clrMapOvr>
    <a:masterClrMapping/>
  </p:clrMapOvr>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 name="Picture 1"/>
          <p:cNvPicPr>
            <a:picLocks noChangeAspect="1"/>
          </p:cNvPicPr>
          <p:nvPr/>
        </p:nvPicPr>
        <p:blipFill rotWithShape="1">
          <a:blip r:embed="rId2">
            <a:extLst>
              <a:ext uri="{28A0092B-C50C-407E-A947-70E740481C1C}">
                <a14:useLocalDpi xmlns:a14="http://schemas.microsoft.com/office/drawing/2010/main" val="0"/>
              </a:ext>
            </a:extLst>
          </a:blip>
          <a:srcRect t="53845" r="183" b="6908"/>
          <a:stretch/>
        </p:blipFill>
        <p:spPr>
          <a:xfrm>
            <a:off x="0" y="5434018"/>
            <a:ext cx="12192000" cy="1423982"/>
          </a:xfrm>
          <a:prstGeom prst="rect">
            <a:avLst/>
          </a:prstGeom>
        </p:spPr>
      </p:pic>
      <p:sp>
        <p:nvSpPr>
          <p:cNvPr id="12" name="Rounded Rectangle 11"/>
          <p:cNvSpPr/>
          <p:nvPr/>
        </p:nvSpPr>
        <p:spPr>
          <a:xfrm>
            <a:off x="1324987" y="101873"/>
            <a:ext cx="5555187" cy="715089"/>
          </a:xfrm>
          <a:prstGeom prst="roundRect">
            <a:avLst/>
          </a:prstGeom>
          <a:noFill/>
          <a:ln w="101600" cap="flat" cmpd="thickThin">
            <a:noFill/>
          </a:ln>
          <a:effectLst/>
        </p:spPr>
        <p:style>
          <a:lnRef idx="2">
            <a:schemeClr val="accent1">
              <a:shade val="50000"/>
            </a:schemeClr>
          </a:lnRef>
          <a:fillRef idx="1">
            <a:schemeClr val="accent1"/>
          </a:fillRef>
          <a:effectRef idx="0">
            <a:schemeClr val="accent1"/>
          </a:effectRef>
          <a:fontRef idx="minor">
            <a:schemeClr val="lt1"/>
          </a:fontRef>
        </p:style>
        <p:txBody>
          <a:bodyPr wrap="square" rtlCol="0" anchor="ctr">
            <a:spAutoFit/>
          </a:bodyPr>
          <a:lstStyle/>
          <a:p>
            <a:pPr algn="ctr"/>
            <a:r>
              <a:rPr lang="en-US" sz="3600" b="1" dirty="0">
                <a:solidFill>
                  <a:schemeClr val="tx2">
                    <a:lumMod val="75000"/>
                  </a:schemeClr>
                </a:solidFill>
                <a:latin typeface="Californian FB" panose="0207040306080B030204" pitchFamily="18" charset="0"/>
              </a:rPr>
              <a:t>Water Quality Sampling</a:t>
            </a:r>
          </a:p>
        </p:txBody>
      </p:sp>
      <p:sp>
        <p:nvSpPr>
          <p:cNvPr id="3" name="Slide Number Placeholder 2"/>
          <p:cNvSpPr>
            <a:spLocks noGrp="1"/>
          </p:cNvSpPr>
          <p:nvPr>
            <p:ph type="sldNum" sz="quarter" idx="12"/>
          </p:nvPr>
        </p:nvSpPr>
        <p:spPr/>
        <p:txBody>
          <a:bodyPr/>
          <a:lstStyle/>
          <a:p>
            <a:fld id="{36473209-A7B4-4B0A-9E26-57D15F470246}" type="slidenum">
              <a:rPr lang="en-US" sz="1600" b="1" smtClean="0">
                <a:solidFill>
                  <a:schemeClr val="tx1"/>
                </a:solidFill>
              </a:rPr>
              <a:t>7</a:t>
            </a:fld>
            <a:endParaRPr lang="en-US" sz="1600" b="1" dirty="0">
              <a:solidFill>
                <a:schemeClr val="tx1"/>
              </a:solidFill>
            </a:endParaRPr>
          </a:p>
        </p:txBody>
      </p:sp>
      <p:sp>
        <p:nvSpPr>
          <p:cNvPr id="15" name="Rounded Rectangle 14"/>
          <p:cNvSpPr/>
          <p:nvPr/>
        </p:nvSpPr>
        <p:spPr>
          <a:xfrm>
            <a:off x="150225" y="817489"/>
            <a:ext cx="7307479" cy="715089"/>
          </a:xfrm>
          <a:prstGeom prst="roundRect">
            <a:avLst/>
          </a:prstGeom>
          <a:solidFill>
            <a:srgbClr val="CBEDE7"/>
          </a:solidFill>
          <a:ln w="127000" cap="flat" cmpd="thickThin">
            <a:solidFill>
              <a:srgbClr val="94F949">
                <a:alpha val="50000"/>
              </a:srgbClr>
            </a:solidFill>
          </a:ln>
          <a:effectLst>
            <a:glow rad="127000">
              <a:srgbClr val="F0F371">
                <a:alpha val="40000"/>
              </a:srgbClr>
            </a:glow>
          </a:effectLst>
        </p:spPr>
        <p:style>
          <a:lnRef idx="2">
            <a:schemeClr val="accent1">
              <a:shade val="50000"/>
            </a:schemeClr>
          </a:lnRef>
          <a:fillRef idx="1">
            <a:schemeClr val="accent1"/>
          </a:fillRef>
          <a:effectRef idx="0">
            <a:schemeClr val="accent1"/>
          </a:effectRef>
          <a:fontRef idx="minor">
            <a:schemeClr val="lt1"/>
          </a:fontRef>
        </p:style>
        <p:txBody>
          <a:bodyPr wrap="square" rtlCol="0" anchor="ctr">
            <a:spAutoFit/>
          </a:bodyPr>
          <a:lstStyle/>
          <a:p>
            <a:pPr algn="ctr"/>
            <a:r>
              <a:rPr lang="en-US" sz="1200" b="1" dirty="0">
                <a:solidFill>
                  <a:schemeClr val="tx2">
                    <a:lumMod val="75000"/>
                  </a:schemeClr>
                </a:solidFill>
                <a:latin typeface="Californian FB" panose="0207040306080B030204" pitchFamily="18" charset="0"/>
              </a:rPr>
              <a:t> On a monthly basis, City staff collect samples for contaminants as required by the State. For more detailed information, we have provided you with a table showing what types of contaminants have been tested, the results of those water samples, and the State MCLs (Maximum Contaminant Levels). </a:t>
            </a:r>
            <a:endParaRPr lang="en-US" sz="1200" dirty="0">
              <a:solidFill>
                <a:schemeClr val="tx2">
                  <a:lumMod val="75000"/>
                </a:schemeClr>
              </a:solidFill>
              <a:latin typeface="Californian FB" panose="0207040306080B030204" pitchFamily="18" charset="0"/>
            </a:endParaRPr>
          </a:p>
        </p:txBody>
      </p:sp>
      <p:sp>
        <p:nvSpPr>
          <p:cNvPr id="16" name="Rounded Rectangle 15"/>
          <p:cNvSpPr/>
          <p:nvPr/>
        </p:nvSpPr>
        <p:spPr>
          <a:xfrm>
            <a:off x="7820778" y="613177"/>
            <a:ext cx="4117010" cy="919401"/>
          </a:xfrm>
          <a:prstGeom prst="roundRect">
            <a:avLst/>
          </a:prstGeom>
          <a:solidFill>
            <a:srgbClr val="CBEDE7"/>
          </a:solidFill>
          <a:ln w="127000" cap="flat" cmpd="thickThin">
            <a:solidFill>
              <a:srgbClr val="94F949">
                <a:alpha val="50000"/>
              </a:srgbClr>
            </a:solidFill>
          </a:ln>
          <a:effectLst>
            <a:glow rad="127000">
              <a:srgbClr val="F0F371">
                <a:alpha val="40000"/>
              </a:srgbClr>
            </a:glow>
          </a:effectLst>
        </p:spPr>
        <p:style>
          <a:lnRef idx="2">
            <a:schemeClr val="accent1">
              <a:shade val="50000"/>
            </a:schemeClr>
          </a:lnRef>
          <a:fillRef idx="1">
            <a:schemeClr val="accent1"/>
          </a:fillRef>
          <a:effectRef idx="0">
            <a:schemeClr val="accent1"/>
          </a:effectRef>
          <a:fontRef idx="minor">
            <a:schemeClr val="lt1"/>
          </a:fontRef>
        </p:style>
        <p:txBody>
          <a:bodyPr wrap="square" rtlCol="0" anchor="ctr">
            <a:spAutoFit/>
          </a:bodyPr>
          <a:lstStyle/>
          <a:p>
            <a:pPr algn="ctr"/>
            <a:r>
              <a:rPr lang="en-US" sz="1200" b="1" dirty="0">
                <a:solidFill>
                  <a:schemeClr val="tx2">
                    <a:lumMod val="75000"/>
                  </a:schemeClr>
                </a:solidFill>
                <a:latin typeface="Californian FB" panose="0207040306080B030204" pitchFamily="18" charset="0"/>
              </a:rPr>
              <a:t>The State allows us to monitor for some contaminants less than once per year because the concentrations of these contaminants do not change frequently.  Some of our data, though representative, are more than one year old.</a:t>
            </a:r>
          </a:p>
        </p:txBody>
      </p:sp>
      <p:sp>
        <p:nvSpPr>
          <p:cNvPr id="7" name="Rectangle 6"/>
          <p:cNvSpPr/>
          <p:nvPr/>
        </p:nvSpPr>
        <p:spPr>
          <a:xfrm>
            <a:off x="150225" y="1782109"/>
            <a:ext cx="7418120" cy="3108543"/>
          </a:xfrm>
          <a:prstGeom prst="rect">
            <a:avLst/>
          </a:prstGeom>
        </p:spPr>
        <p:txBody>
          <a:bodyPr wrap="square">
            <a:spAutoFit/>
          </a:bodyPr>
          <a:lstStyle/>
          <a:p>
            <a:r>
              <a:rPr lang="en-US" sz="1400" b="1" dirty="0">
                <a:solidFill>
                  <a:schemeClr val="tx2">
                    <a:lumMod val="50000"/>
                  </a:schemeClr>
                </a:solidFill>
                <a:latin typeface="Californian FB" panose="0207040306080B030204" pitchFamily="18" charset="0"/>
              </a:rPr>
              <a:t>The table below lists contaminants which: 1) have associated primary Maximum  Contaminant Levels (MCLs) that are registered and 2) were detected by the City of Waterford's Water Services Division.  Contaminants were detected below, at or above the Detection Limits for Purposes of Reporting (DLR) . The presence of these contaminants in the drinking water does not necessarily indicate that the water poses a health risk.  More information about contaminants and potential health risks can be obtained by calling the U.S. Environmental Protection Agency (EPA) at (800) 426-4791 or visiting the agency's website at www.epa.gov/safewater.hfacts.html. California action levels are available on the State Water Resources Control Boards website www.waterboards.ca.gov.                      </a:t>
            </a:r>
          </a:p>
          <a:p>
            <a:r>
              <a:rPr lang="en-US" sz="1400" b="1" u="sng" dirty="0">
                <a:solidFill>
                  <a:schemeClr val="tx2">
                    <a:lumMod val="50000"/>
                  </a:schemeClr>
                </a:solidFill>
                <a:latin typeface="Californian FB" panose="0207040306080B030204" pitchFamily="18" charset="0"/>
              </a:rPr>
              <a:t>Table 1 </a:t>
            </a:r>
            <a:r>
              <a:rPr lang="en-US" sz="1400" b="1" dirty="0">
                <a:solidFill>
                  <a:schemeClr val="tx2">
                    <a:lumMod val="50000"/>
                  </a:schemeClr>
                </a:solidFill>
                <a:latin typeface="Californian FB" panose="0207040306080B030204" pitchFamily="18" charset="0"/>
              </a:rPr>
              <a:t> lists all regulated contaminants with Primary MCLs that the City of Waterford’s Water Services Division detected in the drinking water below, at or above the State DLR.                                                </a:t>
            </a:r>
            <a:r>
              <a:rPr lang="en-US" sz="1400" b="1" u="sng" dirty="0">
                <a:solidFill>
                  <a:schemeClr val="tx2">
                    <a:lumMod val="50000"/>
                  </a:schemeClr>
                </a:solidFill>
                <a:latin typeface="Californian FB" panose="0207040306080B030204" pitchFamily="18" charset="0"/>
              </a:rPr>
              <a:t>Table 2 </a:t>
            </a:r>
            <a:r>
              <a:rPr lang="en-US" sz="1400" b="1" dirty="0">
                <a:solidFill>
                  <a:schemeClr val="tx2">
                    <a:lumMod val="50000"/>
                  </a:schemeClr>
                </a:solidFill>
                <a:latin typeface="Californian FB" panose="0207040306080B030204" pitchFamily="18" charset="0"/>
              </a:rPr>
              <a:t> lists regulated contaminants with Secondary MCLs that were detected at or above the State DLR.                                                                                                                                                                                </a:t>
            </a:r>
            <a:r>
              <a:rPr lang="en-US" sz="1400" b="1" u="sng" dirty="0">
                <a:solidFill>
                  <a:schemeClr val="tx2">
                    <a:lumMod val="50000"/>
                  </a:schemeClr>
                </a:solidFill>
                <a:latin typeface="Californian FB" panose="0207040306080B030204" pitchFamily="18" charset="0"/>
              </a:rPr>
              <a:t>Table 3 </a:t>
            </a:r>
            <a:r>
              <a:rPr lang="en-US" sz="1400" b="1" dirty="0">
                <a:solidFill>
                  <a:schemeClr val="tx2">
                    <a:lumMod val="50000"/>
                  </a:schemeClr>
                </a:solidFill>
                <a:latin typeface="Californian FB" panose="0207040306080B030204" pitchFamily="18" charset="0"/>
              </a:rPr>
              <a:t> lists disinfection residuals and by-products that were detected in the treated water. </a:t>
            </a:r>
          </a:p>
        </p:txBody>
      </p:sp>
      <p:sp>
        <p:nvSpPr>
          <p:cNvPr id="8" name="Rectangle 7"/>
          <p:cNvSpPr/>
          <p:nvPr/>
        </p:nvSpPr>
        <p:spPr>
          <a:xfrm>
            <a:off x="7716884" y="1785926"/>
            <a:ext cx="4220904" cy="2893100"/>
          </a:xfrm>
          <a:prstGeom prst="rect">
            <a:avLst/>
          </a:prstGeom>
        </p:spPr>
        <p:txBody>
          <a:bodyPr wrap="square">
            <a:spAutoFit/>
          </a:bodyPr>
          <a:lstStyle/>
          <a:p>
            <a:r>
              <a:rPr lang="en-US" sz="1400" b="1" u="sng" dirty="0">
                <a:solidFill>
                  <a:schemeClr val="tx2">
                    <a:lumMod val="50000"/>
                  </a:schemeClr>
                </a:solidFill>
                <a:latin typeface="Californian FB" panose="0207040306080B030204" pitchFamily="18" charset="0"/>
              </a:rPr>
              <a:t>DLR</a:t>
            </a:r>
            <a:r>
              <a:rPr lang="en-US" sz="1400" b="1" dirty="0">
                <a:solidFill>
                  <a:schemeClr val="tx2">
                    <a:lumMod val="50000"/>
                  </a:schemeClr>
                </a:solidFill>
                <a:latin typeface="Californian FB" panose="0207040306080B030204" pitchFamily="18" charset="0"/>
              </a:rPr>
              <a:t>: detection limit for reporting                                     </a:t>
            </a:r>
            <a:r>
              <a:rPr lang="en-US" sz="1400" b="1" u="sng" dirty="0">
                <a:solidFill>
                  <a:schemeClr val="tx2">
                    <a:lumMod val="50000"/>
                  </a:schemeClr>
                </a:solidFill>
                <a:latin typeface="Californian FB" panose="0207040306080B030204" pitchFamily="18" charset="0"/>
              </a:rPr>
              <a:t>mg/L</a:t>
            </a:r>
            <a:r>
              <a:rPr lang="en-US" sz="1400" b="1" dirty="0">
                <a:solidFill>
                  <a:schemeClr val="tx2">
                    <a:lumMod val="50000"/>
                  </a:schemeClr>
                </a:solidFill>
                <a:latin typeface="Californian FB" panose="0207040306080B030204" pitchFamily="18" charset="0"/>
              </a:rPr>
              <a:t>: number of milligrams in one liter of water                n/a: not applicable                                                              </a:t>
            </a:r>
            <a:r>
              <a:rPr lang="en-US" sz="1400" b="1" u="sng" dirty="0">
                <a:solidFill>
                  <a:schemeClr val="tx2">
                    <a:lumMod val="50000"/>
                  </a:schemeClr>
                </a:solidFill>
                <a:latin typeface="Californian FB" panose="0207040306080B030204" pitchFamily="18" charset="0"/>
              </a:rPr>
              <a:t>NTU</a:t>
            </a:r>
            <a:r>
              <a:rPr lang="en-US" sz="1400" b="1" dirty="0">
                <a:solidFill>
                  <a:schemeClr val="tx2">
                    <a:lumMod val="50000"/>
                  </a:schemeClr>
                </a:solidFill>
                <a:latin typeface="Californian FB" panose="0207040306080B030204" pitchFamily="18" charset="0"/>
              </a:rPr>
              <a:t>: nephelometric turbidity units                                        </a:t>
            </a:r>
            <a:r>
              <a:rPr lang="en-US" sz="1400" b="1" u="sng" dirty="0">
                <a:solidFill>
                  <a:schemeClr val="tx2">
                    <a:lumMod val="50000"/>
                  </a:schemeClr>
                </a:solidFill>
                <a:latin typeface="Californian FB" panose="0207040306080B030204" pitchFamily="18" charset="0"/>
              </a:rPr>
              <a:t>pCi/L</a:t>
            </a:r>
            <a:r>
              <a:rPr lang="en-US" sz="1400" b="1" dirty="0">
                <a:solidFill>
                  <a:schemeClr val="tx2">
                    <a:lumMod val="50000"/>
                  </a:schemeClr>
                </a:solidFill>
                <a:latin typeface="Californian FB" panose="0207040306080B030204" pitchFamily="18" charset="0"/>
              </a:rPr>
              <a:t>: picocuries per liter (a measure of radiation)                </a:t>
            </a:r>
            <a:r>
              <a:rPr lang="en-US" sz="1400" b="1" u="sng" dirty="0">
                <a:solidFill>
                  <a:schemeClr val="tx2">
                    <a:lumMod val="50000"/>
                  </a:schemeClr>
                </a:solidFill>
                <a:latin typeface="Californian FB" panose="0207040306080B030204" pitchFamily="18" charset="0"/>
              </a:rPr>
              <a:t>ppb</a:t>
            </a:r>
            <a:r>
              <a:rPr lang="en-US" sz="1400" b="1" dirty="0">
                <a:solidFill>
                  <a:schemeClr val="tx2">
                    <a:lumMod val="50000"/>
                  </a:schemeClr>
                </a:solidFill>
                <a:latin typeface="Californian FB" panose="0207040306080B030204" pitchFamily="18" charset="0"/>
              </a:rPr>
              <a:t>: parts per billion                                                             </a:t>
            </a:r>
            <a:r>
              <a:rPr lang="en-US" sz="1400" b="1" u="sng" dirty="0">
                <a:solidFill>
                  <a:schemeClr val="tx2">
                    <a:lumMod val="50000"/>
                  </a:schemeClr>
                </a:solidFill>
                <a:latin typeface="Californian FB" panose="0207040306080B030204" pitchFamily="18" charset="0"/>
              </a:rPr>
              <a:t>ppm</a:t>
            </a:r>
            <a:r>
              <a:rPr lang="en-US" sz="1400" b="1" dirty="0">
                <a:solidFill>
                  <a:schemeClr val="tx2">
                    <a:lumMod val="50000"/>
                  </a:schemeClr>
                </a:solidFill>
                <a:latin typeface="Californian FB" panose="0207040306080B030204" pitchFamily="18" charset="0"/>
              </a:rPr>
              <a:t>: parts per million                                                           </a:t>
            </a:r>
            <a:r>
              <a:rPr lang="en-US" sz="1400" b="1" u="sng" dirty="0">
                <a:solidFill>
                  <a:schemeClr val="tx2">
                    <a:lumMod val="50000"/>
                  </a:schemeClr>
                </a:solidFill>
                <a:latin typeface="Californian FB" panose="0207040306080B030204" pitchFamily="18" charset="0"/>
              </a:rPr>
              <a:t>ppt</a:t>
            </a:r>
            <a:r>
              <a:rPr lang="en-US" sz="1400" b="1" dirty="0">
                <a:solidFill>
                  <a:schemeClr val="tx2">
                    <a:lumMod val="50000"/>
                  </a:schemeClr>
                </a:solidFill>
                <a:latin typeface="Californian FB" panose="0207040306080B030204" pitchFamily="18" charset="0"/>
              </a:rPr>
              <a:t>: parts per trillion                                                             </a:t>
            </a:r>
            <a:r>
              <a:rPr lang="en-US" sz="1400" b="1" u="sng" dirty="0">
                <a:solidFill>
                  <a:schemeClr val="tx2">
                    <a:lumMod val="50000"/>
                  </a:schemeClr>
                </a:solidFill>
                <a:latin typeface="Californian FB" panose="0207040306080B030204" pitchFamily="18" charset="0"/>
              </a:rPr>
              <a:t>TT</a:t>
            </a:r>
            <a:r>
              <a:rPr lang="en-US" sz="1400" b="1" dirty="0">
                <a:solidFill>
                  <a:schemeClr val="tx2">
                    <a:lumMod val="50000"/>
                  </a:schemeClr>
                </a:solidFill>
                <a:latin typeface="Californian FB" panose="0207040306080B030204" pitchFamily="18" charset="0"/>
              </a:rPr>
              <a:t>: treatment technique                                                       </a:t>
            </a:r>
            <a:r>
              <a:rPr lang="en-US" sz="1400" b="1" u="sng" dirty="0">
                <a:solidFill>
                  <a:schemeClr val="tx2">
                    <a:lumMod val="50000"/>
                  </a:schemeClr>
                </a:solidFill>
                <a:latin typeface="Californian FB" panose="0207040306080B030204" pitchFamily="18" charset="0"/>
              </a:rPr>
              <a:t>µS/cm</a:t>
            </a:r>
            <a:r>
              <a:rPr lang="en-US" sz="1400" b="1" dirty="0">
                <a:solidFill>
                  <a:schemeClr val="tx2">
                    <a:lumMod val="50000"/>
                  </a:schemeClr>
                </a:solidFill>
                <a:latin typeface="Californian FB" panose="0207040306080B030204" pitchFamily="18" charset="0"/>
              </a:rPr>
              <a:t>: micro-siemens/cm                                                      &gt;: Greater than                                                                               &lt;: less than                                                                            </a:t>
            </a:r>
            <a:r>
              <a:rPr lang="en-US" sz="1400" b="1" u="sng" dirty="0">
                <a:solidFill>
                  <a:schemeClr val="tx2">
                    <a:lumMod val="50000"/>
                  </a:schemeClr>
                </a:solidFill>
                <a:latin typeface="Californian FB" panose="0207040306080B030204" pitchFamily="18" charset="0"/>
              </a:rPr>
              <a:t>LRAA</a:t>
            </a:r>
            <a:r>
              <a:rPr lang="en-US" sz="1400" b="1" dirty="0">
                <a:solidFill>
                  <a:schemeClr val="tx2">
                    <a:lumMod val="50000"/>
                  </a:schemeClr>
                </a:solidFill>
                <a:latin typeface="Californian FB" panose="0207040306080B030204" pitchFamily="18" charset="0"/>
              </a:rPr>
              <a:t>: locational Running Annual Average </a:t>
            </a:r>
          </a:p>
        </p:txBody>
      </p:sp>
      <p:sp>
        <p:nvSpPr>
          <p:cNvPr id="13" name="Rounded Rectangle 12"/>
          <p:cNvSpPr/>
          <p:nvPr/>
        </p:nvSpPr>
        <p:spPr>
          <a:xfrm>
            <a:off x="7768831" y="4762691"/>
            <a:ext cx="4117010" cy="919401"/>
          </a:xfrm>
          <a:prstGeom prst="roundRect">
            <a:avLst/>
          </a:prstGeom>
          <a:solidFill>
            <a:srgbClr val="CBEDE7"/>
          </a:solidFill>
          <a:ln w="127000" cap="flat" cmpd="thickThin">
            <a:solidFill>
              <a:srgbClr val="94F949">
                <a:alpha val="50000"/>
              </a:srgbClr>
            </a:solidFill>
          </a:ln>
          <a:effectLst>
            <a:glow rad="127000">
              <a:srgbClr val="F0F371">
                <a:alpha val="40000"/>
              </a:srgbClr>
            </a:glow>
          </a:effectLst>
        </p:spPr>
        <p:style>
          <a:lnRef idx="2">
            <a:schemeClr val="accent1">
              <a:shade val="50000"/>
            </a:schemeClr>
          </a:lnRef>
          <a:fillRef idx="1">
            <a:schemeClr val="accent1"/>
          </a:fillRef>
          <a:effectRef idx="0">
            <a:schemeClr val="accent1"/>
          </a:effectRef>
          <a:fontRef idx="minor">
            <a:schemeClr val="lt1"/>
          </a:fontRef>
        </p:style>
        <p:txBody>
          <a:bodyPr wrap="square" rtlCol="0" anchor="ctr">
            <a:spAutoFit/>
          </a:bodyPr>
          <a:lstStyle/>
          <a:p>
            <a:pPr algn="ctr"/>
            <a:r>
              <a:rPr lang="en-US" sz="1200" b="1" dirty="0">
                <a:solidFill>
                  <a:schemeClr val="tx2">
                    <a:lumMod val="75000"/>
                  </a:schemeClr>
                </a:solidFill>
                <a:latin typeface="Californian FB" panose="0207040306080B030204" pitchFamily="18" charset="0"/>
              </a:rPr>
              <a:t>The following tables on pages 8 - 11 contain detailed information showing what type of chemicals have been found in the water, the results, and the State Maximum Contaminate Levels (MCLs)</a:t>
            </a:r>
            <a:endParaRPr lang="en-US" sz="1200" dirty="0">
              <a:solidFill>
                <a:schemeClr val="tx2">
                  <a:lumMod val="75000"/>
                </a:schemeClr>
              </a:solidFill>
              <a:latin typeface="Californian FB" panose="0207040306080B030204" pitchFamily="18" charset="0"/>
            </a:endParaRPr>
          </a:p>
        </p:txBody>
      </p:sp>
    </p:spTree>
    <p:extLst>
      <p:ext uri="{BB962C8B-B14F-4D97-AF65-F5344CB8AC3E}">
        <p14:creationId xmlns:p14="http://schemas.microsoft.com/office/powerpoint/2010/main" val="3147924358"/>
      </p:ext>
    </p:extLst>
  </p:cSld>
  <p:clrMapOvr>
    <a:masterClrMapping/>
  </p:clrMapOvr>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12" name="Picture 11"/>
          <p:cNvPicPr>
            <a:picLocks noChangeAspect="1"/>
          </p:cNvPicPr>
          <p:nvPr/>
        </p:nvPicPr>
        <p:blipFill rotWithShape="1">
          <a:blip r:embed="rId2">
            <a:extLst>
              <a:ext uri="{28A0092B-C50C-407E-A947-70E740481C1C}">
                <a14:useLocalDpi xmlns:a14="http://schemas.microsoft.com/office/drawing/2010/main" val="0"/>
              </a:ext>
            </a:extLst>
          </a:blip>
          <a:srcRect t="53845" r="183" b="6908"/>
          <a:stretch/>
        </p:blipFill>
        <p:spPr>
          <a:xfrm>
            <a:off x="0" y="4591864"/>
            <a:ext cx="12192000" cy="2266136"/>
          </a:xfrm>
          <a:prstGeom prst="rect">
            <a:avLst/>
          </a:prstGeom>
        </p:spPr>
      </p:pic>
      <p:sp>
        <p:nvSpPr>
          <p:cNvPr id="2" name="Slide Number Placeholder 1"/>
          <p:cNvSpPr>
            <a:spLocks noGrp="1"/>
          </p:cNvSpPr>
          <p:nvPr>
            <p:ph type="sldNum" sz="quarter" idx="12"/>
          </p:nvPr>
        </p:nvSpPr>
        <p:spPr/>
        <p:txBody>
          <a:bodyPr/>
          <a:lstStyle/>
          <a:p>
            <a:fld id="{36473209-A7B4-4B0A-9E26-57D15F470246}" type="slidenum">
              <a:rPr lang="en-US" sz="1600" b="1" smtClean="0">
                <a:solidFill>
                  <a:schemeClr val="tx1"/>
                </a:solidFill>
              </a:rPr>
              <a:t>8</a:t>
            </a:fld>
            <a:endParaRPr lang="en-US" sz="1600" b="1" dirty="0">
              <a:solidFill>
                <a:schemeClr val="tx1"/>
              </a:solidFill>
            </a:endParaRPr>
          </a:p>
        </p:txBody>
      </p:sp>
      <p:graphicFrame>
        <p:nvGraphicFramePr>
          <p:cNvPr id="4" name="Table 3"/>
          <p:cNvGraphicFramePr>
            <a:graphicFrameLocks noGrp="1"/>
          </p:cNvGraphicFramePr>
          <p:nvPr>
            <p:extLst>
              <p:ext uri="{D42A27DB-BD31-4B8C-83A1-F6EECF244321}">
                <p14:modId xmlns:p14="http://schemas.microsoft.com/office/powerpoint/2010/main" val="207440620"/>
              </p:ext>
            </p:extLst>
          </p:nvPr>
        </p:nvGraphicFramePr>
        <p:xfrm>
          <a:off x="342373" y="186467"/>
          <a:ext cx="4388700" cy="4891843"/>
        </p:xfrm>
        <a:graphic>
          <a:graphicData uri="http://schemas.openxmlformats.org/drawingml/2006/table">
            <a:tbl>
              <a:tblPr>
                <a:tableStyleId>{5C22544A-7EE6-4342-B048-85BDC9FD1C3A}</a:tableStyleId>
              </a:tblPr>
              <a:tblGrid>
                <a:gridCol w="1462900">
                  <a:extLst>
                    <a:ext uri="{9D8B030D-6E8A-4147-A177-3AD203B41FA5}">
                      <a16:colId xmlns:a16="http://schemas.microsoft.com/office/drawing/2014/main" val="20000"/>
                    </a:ext>
                  </a:extLst>
                </a:gridCol>
                <a:gridCol w="1462900">
                  <a:extLst>
                    <a:ext uri="{9D8B030D-6E8A-4147-A177-3AD203B41FA5}">
                      <a16:colId xmlns:a16="http://schemas.microsoft.com/office/drawing/2014/main" val="20001"/>
                    </a:ext>
                  </a:extLst>
                </a:gridCol>
                <a:gridCol w="1462900">
                  <a:extLst>
                    <a:ext uri="{9D8B030D-6E8A-4147-A177-3AD203B41FA5}">
                      <a16:colId xmlns:a16="http://schemas.microsoft.com/office/drawing/2014/main" val="20002"/>
                    </a:ext>
                  </a:extLst>
                </a:gridCol>
              </a:tblGrid>
              <a:tr h="630386">
                <a:tc gridSpan="3">
                  <a:txBody>
                    <a:bodyPr/>
                    <a:lstStyle/>
                    <a:p>
                      <a:pPr algn="ctr" fontAlgn="ctr"/>
                      <a:r>
                        <a:rPr lang="en-US" sz="1800" b="1" u="none" strike="noStrike" dirty="0">
                          <a:solidFill>
                            <a:schemeClr val="tx2">
                              <a:lumMod val="50000"/>
                            </a:schemeClr>
                          </a:solidFill>
                          <a:effectLst/>
                          <a:latin typeface="Californian FB" panose="0207040306080B030204" pitchFamily="18" charset="0"/>
                        </a:rPr>
                        <a:t>COMPARATIVE FIGURES FOR INTERPRETING</a:t>
                      </a:r>
                      <a:endParaRPr lang="en-US" sz="1800" b="1" i="0" u="none" strike="noStrike" dirty="0">
                        <a:solidFill>
                          <a:schemeClr val="tx2">
                            <a:lumMod val="50000"/>
                          </a:schemeClr>
                        </a:solidFill>
                        <a:effectLst/>
                        <a:latin typeface="Californian FB" panose="0207040306080B030204" pitchFamily="18" charset="0"/>
                      </a:endParaRPr>
                    </a:p>
                  </a:txBody>
                  <a:tcPr marL="9525" marR="9525" marT="9525" marB="0" anchor="ctr">
                    <a:solidFill>
                      <a:schemeClr val="bg1"/>
                    </a:solidFill>
                  </a:tcPr>
                </a:tc>
                <a:tc hMerge="1">
                  <a:txBody>
                    <a:bodyPr/>
                    <a:lstStyle/>
                    <a:p>
                      <a:endParaRPr lang="en-US"/>
                    </a:p>
                  </a:txBody>
                  <a:tcPr/>
                </a:tc>
                <a:tc hMerge="1">
                  <a:txBody>
                    <a:bodyPr/>
                    <a:lstStyle/>
                    <a:p>
                      <a:endParaRPr lang="en-US"/>
                    </a:p>
                  </a:txBody>
                  <a:tcPr/>
                </a:tc>
                <a:extLst>
                  <a:ext uri="{0D108BD9-81ED-4DB2-BD59-A6C34878D82A}">
                    <a16:rowId xmlns:a16="http://schemas.microsoft.com/office/drawing/2014/main" val="10000"/>
                  </a:ext>
                </a:extLst>
              </a:tr>
              <a:tr h="630386">
                <a:tc gridSpan="3">
                  <a:txBody>
                    <a:bodyPr/>
                    <a:lstStyle/>
                    <a:p>
                      <a:pPr algn="ctr" fontAlgn="ctr"/>
                      <a:r>
                        <a:rPr lang="en-US" sz="1800" b="1" u="none" strike="noStrike" dirty="0">
                          <a:solidFill>
                            <a:schemeClr val="tx2">
                              <a:lumMod val="50000"/>
                            </a:schemeClr>
                          </a:solidFill>
                          <a:effectLst/>
                          <a:latin typeface="Californian FB" panose="0207040306080B030204" pitchFamily="18" charset="0"/>
                        </a:rPr>
                        <a:t>MEASUREMENTS WITHIN THIS REPORT</a:t>
                      </a:r>
                      <a:endParaRPr lang="en-US" sz="1800" b="1" i="0" u="none" strike="noStrike" dirty="0">
                        <a:solidFill>
                          <a:schemeClr val="tx2">
                            <a:lumMod val="50000"/>
                          </a:schemeClr>
                        </a:solidFill>
                        <a:effectLst/>
                        <a:latin typeface="Californian FB" panose="0207040306080B030204" pitchFamily="18" charset="0"/>
                      </a:endParaRPr>
                    </a:p>
                  </a:txBody>
                  <a:tcPr marL="9525" marR="9525" marT="9525" marB="0" anchor="ctr">
                    <a:solidFill>
                      <a:schemeClr val="bg1"/>
                    </a:solidFill>
                  </a:tcPr>
                </a:tc>
                <a:tc hMerge="1">
                  <a:txBody>
                    <a:bodyPr/>
                    <a:lstStyle/>
                    <a:p>
                      <a:endParaRPr lang="en-US"/>
                    </a:p>
                  </a:txBody>
                  <a:tcPr/>
                </a:tc>
                <a:tc hMerge="1">
                  <a:txBody>
                    <a:bodyPr/>
                    <a:lstStyle/>
                    <a:p>
                      <a:endParaRPr lang="en-US"/>
                    </a:p>
                  </a:txBody>
                  <a:tcPr/>
                </a:tc>
                <a:extLst>
                  <a:ext uri="{0D108BD9-81ED-4DB2-BD59-A6C34878D82A}">
                    <a16:rowId xmlns:a16="http://schemas.microsoft.com/office/drawing/2014/main" val="10001"/>
                  </a:ext>
                </a:extLst>
              </a:tr>
              <a:tr h="439887">
                <a:tc>
                  <a:txBody>
                    <a:bodyPr/>
                    <a:lstStyle/>
                    <a:p>
                      <a:pPr algn="ctr" fontAlgn="b"/>
                      <a:r>
                        <a:rPr lang="en-US" sz="1200" b="1" u="none" strike="noStrike" dirty="0">
                          <a:solidFill>
                            <a:schemeClr val="tx2">
                              <a:lumMod val="50000"/>
                            </a:schemeClr>
                          </a:solidFill>
                          <a:effectLst/>
                          <a:latin typeface="Californian FB" panose="0207040306080B030204" pitchFamily="18" charset="0"/>
                        </a:rPr>
                        <a:t>1 PPM</a:t>
                      </a:r>
                      <a:endParaRPr lang="en-US" sz="1200" b="1" i="0" u="none" strike="noStrike" dirty="0">
                        <a:solidFill>
                          <a:schemeClr val="tx2">
                            <a:lumMod val="50000"/>
                          </a:schemeClr>
                        </a:solidFill>
                        <a:effectLst/>
                        <a:latin typeface="Californian FB" panose="0207040306080B030204" pitchFamily="18" charset="0"/>
                      </a:endParaRPr>
                    </a:p>
                  </a:txBody>
                  <a:tcPr marL="9525" marR="9525" marT="9525" marB="0" anchor="b">
                    <a:solidFill>
                      <a:schemeClr val="bg1"/>
                    </a:solidFill>
                  </a:tcPr>
                </a:tc>
                <a:tc>
                  <a:txBody>
                    <a:bodyPr/>
                    <a:lstStyle/>
                    <a:p>
                      <a:pPr algn="ctr" fontAlgn="b"/>
                      <a:r>
                        <a:rPr lang="en-US" sz="1200" b="1" u="none" strike="noStrike" dirty="0">
                          <a:solidFill>
                            <a:schemeClr val="tx2">
                              <a:lumMod val="50000"/>
                            </a:schemeClr>
                          </a:solidFill>
                          <a:effectLst/>
                          <a:latin typeface="Californian FB" panose="0207040306080B030204" pitchFamily="18" charset="0"/>
                        </a:rPr>
                        <a:t>1 PPB</a:t>
                      </a:r>
                      <a:endParaRPr lang="en-US" sz="1200" b="1" i="0" u="none" strike="noStrike" dirty="0">
                        <a:solidFill>
                          <a:schemeClr val="tx2">
                            <a:lumMod val="50000"/>
                          </a:schemeClr>
                        </a:solidFill>
                        <a:effectLst/>
                        <a:latin typeface="Californian FB" panose="0207040306080B030204" pitchFamily="18" charset="0"/>
                      </a:endParaRPr>
                    </a:p>
                  </a:txBody>
                  <a:tcPr marL="9525" marR="9525" marT="9525" marB="0" anchor="b">
                    <a:solidFill>
                      <a:schemeClr val="bg1"/>
                    </a:solidFill>
                  </a:tcPr>
                </a:tc>
                <a:tc>
                  <a:txBody>
                    <a:bodyPr/>
                    <a:lstStyle/>
                    <a:p>
                      <a:pPr algn="ctr" fontAlgn="b"/>
                      <a:r>
                        <a:rPr lang="en-US" sz="1200" b="1" u="none" strike="noStrike" dirty="0">
                          <a:solidFill>
                            <a:schemeClr val="tx2">
                              <a:lumMod val="50000"/>
                            </a:schemeClr>
                          </a:solidFill>
                          <a:effectLst/>
                          <a:latin typeface="Californian FB" panose="0207040306080B030204" pitchFamily="18" charset="0"/>
                        </a:rPr>
                        <a:t>1 PPT</a:t>
                      </a:r>
                      <a:endParaRPr lang="en-US" sz="1200" b="1" i="0" u="none" strike="noStrike" dirty="0">
                        <a:solidFill>
                          <a:schemeClr val="tx2">
                            <a:lumMod val="50000"/>
                          </a:schemeClr>
                        </a:solidFill>
                        <a:effectLst/>
                        <a:latin typeface="Californian FB" panose="0207040306080B030204" pitchFamily="18" charset="0"/>
                      </a:endParaRPr>
                    </a:p>
                  </a:txBody>
                  <a:tcPr marL="9525" marR="9525" marT="9525" marB="0" anchor="b">
                    <a:solidFill>
                      <a:schemeClr val="bg1"/>
                    </a:solidFill>
                  </a:tcPr>
                </a:tc>
                <a:extLst>
                  <a:ext uri="{0D108BD9-81ED-4DB2-BD59-A6C34878D82A}">
                    <a16:rowId xmlns:a16="http://schemas.microsoft.com/office/drawing/2014/main" val="10002"/>
                  </a:ext>
                </a:extLst>
              </a:tr>
              <a:tr h="531864">
                <a:tc>
                  <a:txBody>
                    <a:bodyPr/>
                    <a:lstStyle/>
                    <a:p>
                      <a:pPr algn="ctr" fontAlgn="ctr"/>
                      <a:r>
                        <a:rPr lang="en-US" sz="1200" b="1" u="none" strike="noStrike" dirty="0">
                          <a:solidFill>
                            <a:schemeClr val="tx2">
                              <a:lumMod val="50000"/>
                            </a:schemeClr>
                          </a:solidFill>
                          <a:effectLst/>
                          <a:latin typeface="Californian FB" panose="0207040306080B030204" pitchFamily="18" charset="0"/>
                        </a:rPr>
                        <a:t>1 second in 11.5 days</a:t>
                      </a:r>
                      <a:endParaRPr lang="en-US" sz="1200" b="1" i="0" u="none" strike="noStrike" dirty="0">
                        <a:solidFill>
                          <a:schemeClr val="tx2">
                            <a:lumMod val="50000"/>
                          </a:schemeClr>
                        </a:solidFill>
                        <a:effectLst/>
                        <a:latin typeface="Californian FB" panose="0207040306080B030204" pitchFamily="18" charset="0"/>
                      </a:endParaRPr>
                    </a:p>
                  </a:txBody>
                  <a:tcPr marL="9525" marR="9525" marT="9525" marB="0" anchor="ctr">
                    <a:solidFill>
                      <a:schemeClr val="bg1"/>
                    </a:solidFill>
                  </a:tcPr>
                </a:tc>
                <a:tc>
                  <a:txBody>
                    <a:bodyPr/>
                    <a:lstStyle/>
                    <a:p>
                      <a:pPr algn="ctr" fontAlgn="ctr"/>
                      <a:r>
                        <a:rPr lang="en-US" sz="1200" b="1" u="none" strike="noStrike" dirty="0">
                          <a:solidFill>
                            <a:schemeClr val="tx2">
                              <a:lumMod val="50000"/>
                            </a:schemeClr>
                          </a:solidFill>
                          <a:effectLst/>
                          <a:latin typeface="Californian FB" panose="0207040306080B030204" pitchFamily="18" charset="0"/>
                        </a:rPr>
                        <a:t>1 second in nearly 32 years</a:t>
                      </a:r>
                      <a:endParaRPr lang="en-US" sz="1200" b="1" i="0" u="none" strike="noStrike" dirty="0">
                        <a:solidFill>
                          <a:schemeClr val="tx2">
                            <a:lumMod val="50000"/>
                          </a:schemeClr>
                        </a:solidFill>
                        <a:effectLst/>
                        <a:latin typeface="Californian FB" panose="0207040306080B030204" pitchFamily="18" charset="0"/>
                      </a:endParaRPr>
                    </a:p>
                  </a:txBody>
                  <a:tcPr marL="9525" marR="9525" marT="9525" marB="0" anchor="ctr">
                    <a:solidFill>
                      <a:schemeClr val="bg1"/>
                    </a:solidFill>
                  </a:tcPr>
                </a:tc>
                <a:tc>
                  <a:txBody>
                    <a:bodyPr/>
                    <a:lstStyle/>
                    <a:p>
                      <a:pPr algn="ctr" fontAlgn="ctr"/>
                      <a:r>
                        <a:rPr lang="en-US" sz="1200" b="1" u="none" strike="noStrike" dirty="0">
                          <a:solidFill>
                            <a:schemeClr val="tx2">
                              <a:lumMod val="50000"/>
                            </a:schemeClr>
                          </a:solidFill>
                          <a:effectLst/>
                          <a:latin typeface="Californian FB" panose="0207040306080B030204" pitchFamily="18" charset="0"/>
                        </a:rPr>
                        <a:t>1 second in nearly 32,000 years</a:t>
                      </a:r>
                      <a:endParaRPr lang="en-US" sz="1200" b="1" i="0" u="none" strike="noStrike" dirty="0">
                        <a:solidFill>
                          <a:schemeClr val="tx2">
                            <a:lumMod val="50000"/>
                          </a:schemeClr>
                        </a:solidFill>
                        <a:effectLst/>
                        <a:latin typeface="Californian FB" panose="0207040306080B030204" pitchFamily="18" charset="0"/>
                      </a:endParaRPr>
                    </a:p>
                  </a:txBody>
                  <a:tcPr marL="9525" marR="9525" marT="9525" marB="0" anchor="ctr">
                    <a:solidFill>
                      <a:schemeClr val="bg1"/>
                    </a:solidFill>
                  </a:tcPr>
                </a:tc>
                <a:extLst>
                  <a:ext uri="{0D108BD9-81ED-4DB2-BD59-A6C34878D82A}">
                    <a16:rowId xmlns:a16="http://schemas.microsoft.com/office/drawing/2014/main" val="10003"/>
                  </a:ext>
                </a:extLst>
              </a:tr>
              <a:tr h="531864">
                <a:tc>
                  <a:txBody>
                    <a:bodyPr/>
                    <a:lstStyle/>
                    <a:p>
                      <a:pPr algn="ctr" fontAlgn="ctr"/>
                      <a:r>
                        <a:rPr lang="en-US" sz="1200" b="1" u="none" strike="noStrike" dirty="0">
                          <a:solidFill>
                            <a:schemeClr val="tx2">
                              <a:lumMod val="50000"/>
                            </a:schemeClr>
                          </a:solidFill>
                          <a:effectLst/>
                          <a:latin typeface="Californian FB" panose="0207040306080B030204" pitchFamily="18" charset="0"/>
                        </a:rPr>
                        <a:t>1 penny out of $10,000</a:t>
                      </a:r>
                      <a:endParaRPr lang="en-US" sz="1200" b="1" i="0" u="none" strike="noStrike" dirty="0">
                        <a:solidFill>
                          <a:schemeClr val="tx2">
                            <a:lumMod val="50000"/>
                          </a:schemeClr>
                        </a:solidFill>
                        <a:effectLst/>
                        <a:latin typeface="Californian FB" panose="0207040306080B030204" pitchFamily="18" charset="0"/>
                      </a:endParaRPr>
                    </a:p>
                  </a:txBody>
                  <a:tcPr marL="9525" marR="9525" marT="9525" marB="0" anchor="ctr">
                    <a:solidFill>
                      <a:schemeClr val="bg1"/>
                    </a:solidFill>
                  </a:tcPr>
                </a:tc>
                <a:tc>
                  <a:txBody>
                    <a:bodyPr/>
                    <a:lstStyle/>
                    <a:p>
                      <a:pPr algn="ctr" fontAlgn="ctr"/>
                      <a:r>
                        <a:rPr lang="en-US" sz="1200" b="1" u="none" strike="noStrike" dirty="0">
                          <a:solidFill>
                            <a:schemeClr val="tx2">
                              <a:lumMod val="50000"/>
                            </a:schemeClr>
                          </a:solidFill>
                          <a:effectLst/>
                          <a:latin typeface="Californian FB" panose="0207040306080B030204" pitchFamily="18" charset="0"/>
                        </a:rPr>
                        <a:t>1 penny of $10,000,000</a:t>
                      </a:r>
                      <a:endParaRPr lang="en-US" sz="1200" b="1" i="0" u="none" strike="noStrike" dirty="0">
                        <a:solidFill>
                          <a:schemeClr val="tx2">
                            <a:lumMod val="50000"/>
                          </a:schemeClr>
                        </a:solidFill>
                        <a:effectLst/>
                        <a:latin typeface="Californian FB" panose="0207040306080B030204" pitchFamily="18" charset="0"/>
                      </a:endParaRPr>
                    </a:p>
                  </a:txBody>
                  <a:tcPr marL="9525" marR="9525" marT="9525" marB="0" anchor="ctr">
                    <a:solidFill>
                      <a:schemeClr val="bg1"/>
                    </a:solidFill>
                  </a:tcPr>
                </a:tc>
                <a:tc>
                  <a:txBody>
                    <a:bodyPr/>
                    <a:lstStyle/>
                    <a:p>
                      <a:pPr algn="ctr" fontAlgn="ctr"/>
                      <a:r>
                        <a:rPr lang="en-US" sz="1200" b="1" u="none" strike="noStrike" dirty="0">
                          <a:solidFill>
                            <a:schemeClr val="tx2">
                              <a:lumMod val="50000"/>
                            </a:schemeClr>
                          </a:solidFill>
                          <a:effectLst/>
                          <a:latin typeface="Californian FB" panose="0207040306080B030204" pitchFamily="18" charset="0"/>
                        </a:rPr>
                        <a:t>1 penny of $10,000,000,000</a:t>
                      </a:r>
                      <a:endParaRPr lang="en-US" sz="1200" b="1" i="0" u="none" strike="noStrike" dirty="0">
                        <a:solidFill>
                          <a:schemeClr val="tx2">
                            <a:lumMod val="50000"/>
                          </a:schemeClr>
                        </a:solidFill>
                        <a:effectLst/>
                        <a:latin typeface="Californian FB" panose="0207040306080B030204" pitchFamily="18" charset="0"/>
                      </a:endParaRPr>
                    </a:p>
                  </a:txBody>
                  <a:tcPr marL="9525" marR="9525" marT="9525" marB="0" anchor="ctr">
                    <a:solidFill>
                      <a:schemeClr val="bg1"/>
                    </a:solidFill>
                  </a:tcPr>
                </a:tc>
                <a:extLst>
                  <a:ext uri="{0D108BD9-81ED-4DB2-BD59-A6C34878D82A}">
                    <a16:rowId xmlns:a16="http://schemas.microsoft.com/office/drawing/2014/main" val="10004"/>
                  </a:ext>
                </a:extLst>
              </a:tr>
              <a:tr h="531864">
                <a:tc>
                  <a:txBody>
                    <a:bodyPr/>
                    <a:lstStyle/>
                    <a:p>
                      <a:pPr algn="ctr" fontAlgn="ctr"/>
                      <a:r>
                        <a:rPr lang="en-US" sz="1200" b="1" u="none" strike="noStrike" dirty="0">
                          <a:solidFill>
                            <a:schemeClr val="tx2">
                              <a:lumMod val="50000"/>
                            </a:schemeClr>
                          </a:solidFill>
                          <a:effectLst/>
                          <a:latin typeface="Californian FB" panose="0207040306080B030204" pitchFamily="18" charset="0"/>
                        </a:rPr>
                        <a:t>1 inch of 15.8 miles</a:t>
                      </a:r>
                      <a:endParaRPr lang="en-US" sz="1200" b="1" i="0" u="none" strike="noStrike" dirty="0">
                        <a:solidFill>
                          <a:schemeClr val="tx2">
                            <a:lumMod val="50000"/>
                          </a:schemeClr>
                        </a:solidFill>
                        <a:effectLst/>
                        <a:latin typeface="Californian FB" panose="0207040306080B030204" pitchFamily="18" charset="0"/>
                      </a:endParaRPr>
                    </a:p>
                  </a:txBody>
                  <a:tcPr marL="9525" marR="9525" marT="9525" marB="0" anchor="ctr">
                    <a:solidFill>
                      <a:schemeClr val="bg1"/>
                    </a:solidFill>
                  </a:tcPr>
                </a:tc>
                <a:tc>
                  <a:txBody>
                    <a:bodyPr/>
                    <a:lstStyle/>
                    <a:p>
                      <a:pPr algn="ctr" fontAlgn="ctr"/>
                      <a:r>
                        <a:rPr lang="en-US" sz="1200" b="1" u="none" strike="noStrike" dirty="0">
                          <a:solidFill>
                            <a:schemeClr val="tx2">
                              <a:lumMod val="50000"/>
                            </a:schemeClr>
                          </a:solidFill>
                          <a:effectLst/>
                          <a:latin typeface="Californian FB" panose="0207040306080B030204" pitchFamily="18" charset="0"/>
                        </a:rPr>
                        <a:t>1 inch of 15,782.8 miles</a:t>
                      </a:r>
                      <a:endParaRPr lang="en-US" sz="1200" b="1" i="0" u="none" strike="noStrike" dirty="0">
                        <a:solidFill>
                          <a:schemeClr val="tx2">
                            <a:lumMod val="50000"/>
                          </a:schemeClr>
                        </a:solidFill>
                        <a:effectLst/>
                        <a:latin typeface="Californian FB" panose="0207040306080B030204" pitchFamily="18" charset="0"/>
                      </a:endParaRPr>
                    </a:p>
                  </a:txBody>
                  <a:tcPr marL="9525" marR="9525" marT="9525" marB="0" anchor="ctr">
                    <a:solidFill>
                      <a:schemeClr val="bg1"/>
                    </a:solidFill>
                  </a:tcPr>
                </a:tc>
                <a:tc>
                  <a:txBody>
                    <a:bodyPr/>
                    <a:lstStyle/>
                    <a:p>
                      <a:pPr algn="ctr" fontAlgn="ctr"/>
                      <a:r>
                        <a:rPr lang="en-US" sz="1200" b="1" u="none" strike="noStrike" dirty="0">
                          <a:solidFill>
                            <a:schemeClr val="tx2">
                              <a:lumMod val="50000"/>
                            </a:schemeClr>
                          </a:solidFill>
                          <a:effectLst/>
                          <a:latin typeface="Californian FB" panose="0207040306080B030204" pitchFamily="18" charset="0"/>
                        </a:rPr>
                        <a:t>1 inch of 657.6 trips around the equator</a:t>
                      </a:r>
                      <a:endParaRPr lang="en-US" sz="1200" b="1" i="0" u="none" strike="noStrike" dirty="0">
                        <a:solidFill>
                          <a:schemeClr val="tx2">
                            <a:lumMod val="50000"/>
                          </a:schemeClr>
                        </a:solidFill>
                        <a:effectLst/>
                        <a:latin typeface="Californian FB" panose="0207040306080B030204" pitchFamily="18" charset="0"/>
                      </a:endParaRPr>
                    </a:p>
                  </a:txBody>
                  <a:tcPr marL="9525" marR="9525" marT="9525" marB="0" anchor="ctr">
                    <a:solidFill>
                      <a:schemeClr val="bg1"/>
                    </a:solidFill>
                  </a:tcPr>
                </a:tc>
                <a:extLst>
                  <a:ext uri="{0D108BD9-81ED-4DB2-BD59-A6C34878D82A}">
                    <a16:rowId xmlns:a16="http://schemas.microsoft.com/office/drawing/2014/main" val="10005"/>
                  </a:ext>
                </a:extLst>
              </a:tr>
              <a:tr h="531864">
                <a:tc>
                  <a:txBody>
                    <a:bodyPr/>
                    <a:lstStyle/>
                    <a:p>
                      <a:pPr algn="ctr" fontAlgn="ctr"/>
                      <a:r>
                        <a:rPr lang="en-US" sz="1200" b="1" u="none" strike="noStrike" dirty="0">
                          <a:solidFill>
                            <a:schemeClr val="tx2">
                              <a:lumMod val="50000"/>
                            </a:schemeClr>
                          </a:solidFill>
                          <a:effectLst/>
                          <a:latin typeface="Californian FB" panose="0207040306080B030204" pitchFamily="18" charset="0"/>
                        </a:rPr>
                        <a:t>1 minute in 1.9 years</a:t>
                      </a:r>
                      <a:endParaRPr lang="en-US" sz="1200" b="1" i="0" u="none" strike="noStrike" dirty="0">
                        <a:solidFill>
                          <a:schemeClr val="tx2">
                            <a:lumMod val="50000"/>
                          </a:schemeClr>
                        </a:solidFill>
                        <a:effectLst/>
                        <a:latin typeface="Californian FB" panose="0207040306080B030204" pitchFamily="18" charset="0"/>
                      </a:endParaRPr>
                    </a:p>
                  </a:txBody>
                  <a:tcPr marL="9525" marR="9525" marT="9525" marB="0" anchor="ctr">
                    <a:solidFill>
                      <a:schemeClr val="bg1"/>
                    </a:solidFill>
                  </a:tcPr>
                </a:tc>
                <a:tc>
                  <a:txBody>
                    <a:bodyPr/>
                    <a:lstStyle/>
                    <a:p>
                      <a:pPr algn="ctr" fontAlgn="ctr"/>
                      <a:r>
                        <a:rPr lang="it-IT" sz="1200" b="1" u="none" strike="noStrike" dirty="0">
                          <a:solidFill>
                            <a:schemeClr val="tx2">
                              <a:lumMod val="50000"/>
                            </a:schemeClr>
                          </a:solidFill>
                          <a:effectLst/>
                          <a:latin typeface="Californian FB" panose="0207040306080B030204" pitchFamily="18" charset="0"/>
                        </a:rPr>
                        <a:t>1 minute in 19 centurys</a:t>
                      </a:r>
                      <a:endParaRPr lang="it-IT" sz="1200" b="1" i="0" u="none" strike="noStrike" dirty="0">
                        <a:solidFill>
                          <a:schemeClr val="tx2">
                            <a:lumMod val="50000"/>
                          </a:schemeClr>
                        </a:solidFill>
                        <a:effectLst/>
                        <a:latin typeface="Californian FB" panose="0207040306080B030204" pitchFamily="18" charset="0"/>
                      </a:endParaRPr>
                    </a:p>
                  </a:txBody>
                  <a:tcPr marL="9525" marR="9525" marT="9525" marB="0" anchor="ctr">
                    <a:solidFill>
                      <a:schemeClr val="bg1"/>
                    </a:solidFill>
                  </a:tcPr>
                </a:tc>
                <a:tc>
                  <a:txBody>
                    <a:bodyPr/>
                    <a:lstStyle/>
                    <a:p>
                      <a:pPr algn="ctr" fontAlgn="ctr"/>
                      <a:r>
                        <a:rPr lang="de-DE" sz="1200" b="1" u="none" strike="noStrike" dirty="0">
                          <a:solidFill>
                            <a:schemeClr val="tx2">
                              <a:lumMod val="50000"/>
                            </a:schemeClr>
                          </a:solidFill>
                          <a:effectLst/>
                          <a:latin typeface="Californian FB" panose="0207040306080B030204" pitchFamily="18" charset="0"/>
                        </a:rPr>
                        <a:t>1 minute in 1,900 millenniums</a:t>
                      </a:r>
                      <a:endParaRPr lang="de-DE" sz="1200" b="1" i="0" u="none" strike="noStrike" dirty="0">
                        <a:solidFill>
                          <a:schemeClr val="tx2">
                            <a:lumMod val="50000"/>
                          </a:schemeClr>
                        </a:solidFill>
                        <a:effectLst/>
                        <a:latin typeface="Californian FB" panose="0207040306080B030204" pitchFamily="18" charset="0"/>
                      </a:endParaRPr>
                    </a:p>
                  </a:txBody>
                  <a:tcPr marL="9525" marR="9525" marT="9525" marB="0" anchor="ctr">
                    <a:solidFill>
                      <a:schemeClr val="bg1"/>
                    </a:solidFill>
                  </a:tcPr>
                </a:tc>
                <a:extLst>
                  <a:ext uri="{0D108BD9-81ED-4DB2-BD59-A6C34878D82A}">
                    <a16:rowId xmlns:a16="http://schemas.microsoft.com/office/drawing/2014/main" val="10006"/>
                  </a:ext>
                </a:extLst>
              </a:tr>
              <a:tr h="531864">
                <a:tc>
                  <a:txBody>
                    <a:bodyPr/>
                    <a:lstStyle/>
                    <a:p>
                      <a:pPr algn="ctr" fontAlgn="ctr"/>
                      <a:r>
                        <a:rPr lang="en-US" sz="1200" b="1" u="none" strike="noStrike" dirty="0">
                          <a:solidFill>
                            <a:schemeClr val="tx2">
                              <a:lumMod val="50000"/>
                            </a:schemeClr>
                          </a:solidFill>
                          <a:effectLst/>
                          <a:latin typeface="Californian FB" panose="0207040306080B030204" pitchFamily="18" charset="0"/>
                        </a:rPr>
                        <a:t>1 ounce in 62,500 pounds</a:t>
                      </a:r>
                      <a:endParaRPr lang="en-US" sz="1200" b="1" i="0" u="none" strike="noStrike" dirty="0">
                        <a:solidFill>
                          <a:schemeClr val="tx2">
                            <a:lumMod val="50000"/>
                          </a:schemeClr>
                        </a:solidFill>
                        <a:effectLst/>
                        <a:latin typeface="Californian FB" panose="0207040306080B030204" pitchFamily="18" charset="0"/>
                      </a:endParaRPr>
                    </a:p>
                  </a:txBody>
                  <a:tcPr marL="9525" marR="9525" marT="9525" marB="0" anchor="ctr">
                    <a:solidFill>
                      <a:schemeClr val="bg1"/>
                    </a:solidFill>
                  </a:tcPr>
                </a:tc>
                <a:tc>
                  <a:txBody>
                    <a:bodyPr/>
                    <a:lstStyle/>
                    <a:p>
                      <a:pPr algn="ctr" fontAlgn="ctr"/>
                      <a:r>
                        <a:rPr lang="en-US" sz="1200" b="1" u="none" strike="noStrike" dirty="0">
                          <a:solidFill>
                            <a:schemeClr val="tx2">
                              <a:lumMod val="50000"/>
                            </a:schemeClr>
                          </a:solidFill>
                          <a:effectLst/>
                          <a:latin typeface="Californian FB" panose="0207040306080B030204" pitchFamily="18" charset="0"/>
                        </a:rPr>
                        <a:t>1 ounce in 31,250 tons</a:t>
                      </a:r>
                      <a:endParaRPr lang="en-US" sz="1200" b="1" i="0" u="none" strike="noStrike" dirty="0">
                        <a:solidFill>
                          <a:schemeClr val="tx2">
                            <a:lumMod val="50000"/>
                          </a:schemeClr>
                        </a:solidFill>
                        <a:effectLst/>
                        <a:latin typeface="Californian FB" panose="0207040306080B030204" pitchFamily="18" charset="0"/>
                      </a:endParaRPr>
                    </a:p>
                  </a:txBody>
                  <a:tcPr marL="9525" marR="9525" marT="9525" marB="0" anchor="ctr">
                    <a:solidFill>
                      <a:schemeClr val="bg1"/>
                    </a:solidFill>
                  </a:tcPr>
                </a:tc>
                <a:tc>
                  <a:txBody>
                    <a:bodyPr/>
                    <a:lstStyle/>
                    <a:p>
                      <a:pPr algn="ctr" fontAlgn="ctr"/>
                      <a:r>
                        <a:rPr lang="en-US" sz="1200" b="1" u="none" strike="noStrike" dirty="0">
                          <a:solidFill>
                            <a:schemeClr val="tx2">
                              <a:lumMod val="50000"/>
                            </a:schemeClr>
                          </a:solidFill>
                          <a:effectLst/>
                          <a:latin typeface="Californian FB" panose="0207040306080B030204" pitchFamily="18" charset="0"/>
                        </a:rPr>
                        <a:t>1 ounce in 31,250,000</a:t>
                      </a:r>
                      <a:endParaRPr lang="en-US" sz="1200" b="1" i="0" u="none" strike="noStrike" dirty="0">
                        <a:solidFill>
                          <a:schemeClr val="tx2">
                            <a:lumMod val="50000"/>
                          </a:schemeClr>
                        </a:solidFill>
                        <a:effectLst/>
                        <a:latin typeface="Californian FB" panose="0207040306080B030204" pitchFamily="18" charset="0"/>
                      </a:endParaRPr>
                    </a:p>
                  </a:txBody>
                  <a:tcPr marL="9525" marR="9525" marT="9525" marB="0" anchor="ctr">
                    <a:solidFill>
                      <a:schemeClr val="bg1"/>
                    </a:solidFill>
                  </a:tcPr>
                </a:tc>
                <a:extLst>
                  <a:ext uri="{0D108BD9-81ED-4DB2-BD59-A6C34878D82A}">
                    <a16:rowId xmlns:a16="http://schemas.microsoft.com/office/drawing/2014/main" val="10007"/>
                  </a:ext>
                </a:extLst>
              </a:tr>
              <a:tr h="531864">
                <a:tc gridSpan="3">
                  <a:txBody>
                    <a:bodyPr/>
                    <a:lstStyle/>
                    <a:p>
                      <a:pPr algn="ctr" fontAlgn="ctr"/>
                      <a:r>
                        <a:rPr lang="en-US" sz="1050" b="1" u="none" strike="noStrike" dirty="0">
                          <a:solidFill>
                            <a:schemeClr val="tx2">
                              <a:lumMod val="50000"/>
                            </a:schemeClr>
                          </a:solidFill>
                          <a:effectLst/>
                          <a:latin typeface="Californian FB" panose="0207040306080B030204" pitchFamily="18" charset="0"/>
                        </a:rPr>
                        <a:t>*SOURCE: AMERICAN WATER WORKS                                       ASSOCIATION (AWWA) WEBSITE</a:t>
                      </a:r>
                      <a:endParaRPr lang="en-US" sz="1050" b="1" i="0" u="none" strike="noStrike" dirty="0">
                        <a:solidFill>
                          <a:schemeClr val="tx2">
                            <a:lumMod val="50000"/>
                          </a:schemeClr>
                        </a:solidFill>
                        <a:effectLst/>
                        <a:latin typeface="Californian FB" panose="0207040306080B030204" pitchFamily="18" charset="0"/>
                      </a:endParaRPr>
                    </a:p>
                  </a:txBody>
                  <a:tcPr marL="9525" marR="9525" marT="9525" marB="0" anchor="ctr">
                    <a:solidFill>
                      <a:schemeClr val="bg1"/>
                    </a:solidFill>
                  </a:tcPr>
                </a:tc>
                <a:tc hMerge="1">
                  <a:txBody>
                    <a:bodyPr/>
                    <a:lstStyle/>
                    <a:p>
                      <a:endParaRPr lang="en-US"/>
                    </a:p>
                  </a:txBody>
                  <a:tcPr/>
                </a:tc>
                <a:tc hMerge="1">
                  <a:txBody>
                    <a:bodyPr/>
                    <a:lstStyle/>
                    <a:p>
                      <a:endParaRPr lang="en-US"/>
                    </a:p>
                  </a:txBody>
                  <a:tcPr/>
                </a:tc>
                <a:extLst>
                  <a:ext uri="{0D108BD9-81ED-4DB2-BD59-A6C34878D82A}">
                    <a16:rowId xmlns:a16="http://schemas.microsoft.com/office/drawing/2014/main" val="10008"/>
                  </a:ext>
                </a:extLst>
              </a:tr>
            </a:tbl>
          </a:graphicData>
        </a:graphic>
      </p:graphicFrame>
      <p:graphicFrame>
        <p:nvGraphicFramePr>
          <p:cNvPr id="5" name="Table 4"/>
          <p:cNvGraphicFramePr>
            <a:graphicFrameLocks noGrp="1"/>
          </p:cNvGraphicFramePr>
          <p:nvPr>
            <p:extLst>
              <p:ext uri="{D42A27DB-BD31-4B8C-83A1-F6EECF244321}">
                <p14:modId xmlns:p14="http://schemas.microsoft.com/office/powerpoint/2010/main" val="2948950409"/>
              </p:ext>
            </p:extLst>
          </p:nvPr>
        </p:nvGraphicFramePr>
        <p:xfrm>
          <a:off x="5073445" y="186470"/>
          <a:ext cx="6917567" cy="5089517"/>
        </p:xfrm>
        <a:graphic>
          <a:graphicData uri="http://schemas.openxmlformats.org/drawingml/2006/table">
            <a:tbl>
              <a:tblPr>
                <a:tableStyleId>{5C22544A-7EE6-4342-B048-85BDC9FD1C3A}</a:tableStyleId>
              </a:tblPr>
              <a:tblGrid>
                <a:gridCol w="6917567">
                  <a:extLst>
                    <a:ext uri="{9D8B030D-6E8A-4147-A177-3AD203B41FA5}">
                      <a16:colId xmlns:a16="http://schemas.microsoft.com/office/drawing/2014/main" val="20000"/>
                    </a:ext>
                  </a:extLst>
                </a:gridCol>
              </a:tblGrid>
              <a:tr h="523232">
                <a:tc>
                  <a:txBody>
                    <a:bodyPr/>
                    <a:lstStyle/>
                    <a:p>
                      <a:pPr algn="ctr" fontAlgn="ctr"/>
                      <a:r>
                        <a:rPr lang="en-US" sz="1800" b="1" u="none" strike="noStrike" dirty="0">
                          <a:solidFill>
                            <a:schemeClr val="tx2">
                              <a:lumMod val="50000"/>
                            </a:schemeClr>
                          </a:solidFill>
                          <a:effectLst/>
                          <a:latin typeface="Californian FB" panose="0207040306080B030204" pitchFamily="18" charset="0"/>
                        </a:rPr>
                        <a:t>DEFINITION OF TERMS</a:t>
                      </a:r>
                      <a:endParaRPr lang="en-US" sz="1800" b="1" i="0" u="none" strike="noStrike" dirty="0">
                        <a:solidFill>
                          <a:schemeClr val="tx2">
                            <a:lumMod val="50000"/>
                          </a:schemeClr>
                        </a:solidFill>
                        <a:effectLst/>
                        <a:latin typeface="Californian FB" panose="0207040306080B030204" pitchFamily="18" charset="0"/>
                      </a:endParaRPr>
                    </a:p>
                  </a:txBody>
                  <a:tcPr marL="9525" marR="9525" marT="9525" marB="0" anchor="ctr">
                    <a:solidFill>
                      <a:schemeClr val="bg1"/>
                    </a:solidFill>
                  </a:tcPr>
                </a:tc>
                <a:extLst>
                  <a:ext uri="{0D108BD9-81ED-4DB2-BD59-A6C34878D82A}">
                    <a16:rowId xmlns:a16="http://schemas.microsoft.com/office/drawing/2014/main" val="10000"/>
                  </a:ext>
                </a:extLst>
              </a:tr>
              <a:tr h="4433533">
                <a:tc>
                  <a:txBody>
                    <a:bodyPr/>
                    <a:lstStyle/>
                    <a:p>
                      <a:pPr algn="l" fontAlgn="t"/>
                      <a:r>
                        <a:rPr lang="en-US" sz="1300" b="1" u="sng" strike="noStrike" dirty="0">
                          <a:solidFill>
                            <a:schemeClr val="tx2">
                              <a:lumMod val="50000"/>
                            </a:schemeClr>
                          </a:solidFill>
                          <a:effectLst/>
                          <a:latin typeface="Californian FB" panose="0207040306080B030204" pitchFamily="18" charset="0"/>
                        </a:rPr>
                        <a:t>Maximum Contaminant Level (MCL):  </a:t>
                      </a:r>
                      <a:r>
                        <a:rPr lang="en-US" sz="1300" b="0" u="none" strike="noStrike" dirty="0">
                          <a:solidFill>
                            <a:schemeClr val="tx2">
                              <a:lumMod val="50000"/>
                            </a:schemeClr>
                          </a:solidFill>
                          <a:effectLst/>
                          <a:latin typeface="Californian FB" panose="0207040306080B030204" pitchFamily="18" charset="0"/>
                        </a:rPr>
                        <a:t>The highest level of a contaminant that is allowed in drinking water.  </a:t>
                      </a:r>
                    </a:p>
                    <a:p>
                      <a:pPr algn="l" fontAlgn="t"/>
                      <a:r>
                        <a:rPr lang="en-US" sz="1300" b="1" u="sng" strike="noStrike" dirty="0">
                          <a:solidFill>
                            <a:schemeClr val="tx2">
                              <a:lumMod val="50000"/>
                            </a:schemeClr>
                          </a:solidFill>
                          <a:effectLst/>
                          <a:latin typeface="Californian FB" panose="0207040306080B030204" pitchFamily="18" charset="0"/>
                        </a:rPr>
                        <a:t>Primary MCLs are set as close to the PHGs (or MCLGs):  </a:t>
                      </a:r>
                      <a:r>
                        <a:rPr lang="en-US" sz="1300" b="0" u="none" strike="noStrike" dirty="0">
                          <a:solidFill>
                            <a:schemeClr val="tx2">
                              <a:lumMod val="50000"/>
                            </a:schemeClr>
                          </a:solidFill>
                          <a:effectLst/>
                          <a:latin typeface="Californian FB" panose="0207040306080B030204" pitchFamily="18" charset="0"/>
                        </a:rPr>
                        <a:t>as is economically and technologically feasible.  Secondary MCLs are set to protect the odor, taste, and appearance of drinking water.                                                                                                                                         </a:t>
                      </a:r>
                      <a:r>
                        <a:rPr lang="en-US" sz="1300" b="1" u="sng" strike="noStrike" dirty="0">
                          <a:solidFill>
                            <a:schemeClr val="tx2">
                              <a:lumMod val="50000"/>
                            </a:schemeClr>
                          </a:solidFill>
                          <a:effectLst/>
                          <a:latin typeface="Californian FB" panose="0207040306080B030204" pitchFamily="18" charset="0"/>
                        </a:rPr>
                        <a:t>Maximum Contaminant Level Goal (MCLG):  </a:t>
                      </a:r>
                      <a:r>
                        <a:rPr lang="en-US" sz="1300" b="0" u="none" strike="noStrike" dirty="0">
                          <a:solidFill>
                            <a:schemeClr val="tx2">
                              <a:lumMod val="50000"/>
                            </a:schemeClr>
                          </a:solidFill>
                          <a:effectLst/>
                          <a:latin typeface="Californian FB" panose="0207040306080B030204" pitchFamily="18" charset="0"/>
                        </a:rPr>
                        <a:t>The level of a contaminant in drinking water below which there is no known or expected risk to health.  MCLGs are set by the U.S. Environmental Protection Agency.                                                                                                                            </a:t>
                      </a:r>
                    </a:p>
                    <a:p>
                      <a:pPr algn="l" fontAlgn="t"/>
                      <a:r>
                        <a:rPr lang="en-US" sz="1300" b="1" u="sng" strike="noStrike" dirty="0">
                          <a:solidFill>
                            <a:schemeClr val="tx2">
                              <a:lumMod val="50000"/>
                            </a:schemeClr>
                          </a:solidFill>
                          <a:effectLst/>
                          <a:latin typeface="Californian FB" panose="0207040306080B030204" pitchFamily="18" charset="0"/>
                        </a:rPr>
                        <a:t>Public Health Goal (PHG):  </a:t>
                      </a:r>
                      <a:r>
                        <a:rPr lang="en-US" sz="1300" b="0" u="none" strike="noStrike" dirty="0">
                          <a:solidFill>
                            <a:schemeClr val="tx2">
                              <a:lumMod val="50000"/>
                            </a:schemeClr>
                          </a:solidFill>
                          <a:effectLst/>
                          <a:latin typeface="Californian FB" panose="0207040306080B030204" pitchFamily="18" charset="0"/>
                        </a:rPr>
                        <a:t>The level of a contaminant in drinking water below which there is no known or expected risk to health.  PHGs are set by the California Environmental Protection Agency.                                                                                                                                                           </a:t>
                      </a:r>
                      <a:r>
                        <a:rPr lang="en-US" sz="1300" b="1" u="sng" strike="noStrike" dirty="0">
                          <a:solidFill>
                            <a:schemeClr val="tx2">
                              <a:lumMod val="50000"/>
                            </a:schemeClr>
                          </a:solidFill>
                          <a:effectLst/>
                          <a:latin typeface="Californian FB" panose="0207040306080B030204" pitchFamily="18" charset="0"/>
                        </a:rPr>
                        <a:t>Primary Drinking Water Standard (PDWS):  </a:t>
                      </a:r>
                      <a:r>
                        <a:rPr lang="en-US" sz="1300" b="0" u="none" strike="noStrike" dirty="0">
                          <a:solidFill>
                            <a:schemeClr val="tx2">
                              <a:lumMod val="50000"/>
                            </a:schemeClr>
                          </a:solidFill>
                          <a:effectLst/>
                          <a:latin typeface="Californian FB" panose="0207040306080B030204" pitchFamily="18" charset="0"/>
                        </a:rPr>
                        <a:t>MCLs and MRDLs for contaminants that affect health along with their monitoring and reporting requirements, and water treatment requirements.</a:t>
                      </a:r>
                    </a:p>
                    <a:p>
                      <a:pPr algn="l" fontAlgn="t"/>
                      <a:r>
                        <a:rPr lang="en-US" sz="1300" b="1" u="sng" strike="noStrike" dirty="0">
                          <a:solidFill>
                            <a:schemeClr val="tx2">
                              <a:lumMod val="50000"/>
                            </a:schemeClr>
                          </a:solidFill>
                          <a:effectLst/>
                          <a:latin typeface="Californian FB" panose="0207040306080B030204" pitchFamily="18" charset="0"/>
                        </a:rPr>
                        <a:t>Maximum Residual Disinfectant Level (MRDL):  </a:t>
                      </a:r>
                      <a:r>
                        <a:rPr lang="en-US" sz="1300" b="0" u="none" strike="noStrike" dirty="0">
                          <a:solidFill>
                            <a:schemeClr val="tx2">
                              <a:lumMod val="50000"/>
                            </a:schemeClr>
                          </a:solidFill>
                          <a:effectLst/>
                          <a:latin typeface="Californian FB" panose="0207040306080B030204" pitchFamily="18" charset="0"/>
                        </a:rPr>
                        <a:t>The highest level of a disinfectant allowed in drinking water.  There is convincing evidence that addition of a disinfectant is necessary for control of microbial contaminants.                                                                                               </a:t>
                      </a:r>
                    </a:p>
                    <a:p>
                      <a:pPr algn="l" fontAlgn="t"/>
                      <a:r>
                        <a:rPr lang="en-US" sz="1300" b="1" u="sng" strike="noStrike" dirty="0">
                          <a:solidFill>
                            <a:schemeClr val="tx2">
                              <a:lumMod val="50000"/>
                            </a:schemeClr>
                          </a:solidFill>
                          <a:effectLst/>
                          <a:latin typeface="Californian FB" panose="0207040306080B030204" pitchFamily="18" charset="0"/>
                        </a:rPr>
                        <a:t>Maximum Residual Disinfectant Level Goal (MRDLG):  </a:t>
                      </a:r>
                      <a:r>
                        <a:rPr lang="en-US" sz="1300" b="0" u="none" strike="noStrike" dirty="0">
                          <a:solidFill>
                            <a:schemeClr val="tx2">
                              <a:lumMod val="50000"/>
                            </a:schemeClr>
                          </a:solidFill>
                          <a:effectLst/>
                          <a:latin typeface="Californian FB" panose="0207040306080B030204" pitchFamily="18" charset="0"/>
                        </a:rPr>
                        <a:t>The level of a drinking water disinfectant below which there is no known or expected risk to health.  MRDLGs do not reflect the benefits of the use of disinfectants to control microbial contaminants.                                                                                       </a:t>
                      </a:r>
                      <a:r>
                        <a:rPr lang="en-US" sz="1300" b="1" u="sng" strike="noStrike" dirty="0">
                          <a:solidFill>
                            <a:schemeClr val="tx2">
                              <a:lumMod val="50000"/>
                            </a:schemeClr>
                          </a:solidFill>
                          <a:effectLst/>
                          <a:latin typeface="Californian FB" panose="0207040306080B030204" pitchFamily="18" charset="0"/>
                        </a:rPr>
                        <a:t>Regulatory Action Level:  </a:t>
                      </a:r>
                      <a:r>
                        <a:rPr lang="en-US" sz="1300" b="0" u="none" strike="noStrike" dirty="0">
                          <a:solidFill>
                            <a:schemeClr val="tx2">
                              <a:lumMod val="50000"/>
                            </a:schemeClr>
                          </a:solidFill>
                          <a:effectLst/>
                          <a:latin typeface="Californian FB" panose="0207040306080B030204" pitchFamily="18" charset="0"/>
                        </a:rPr>
                        <a:t>The concentration of a contaminant which, if exceeded, triggers treatment or other requirements that a water system must follow.                                                                               </a:t>
                      </a:r>
                      <a:r>
                        <a:rPr lang="en-US" sz="1300" b="1" u="sng" strike="noStrike" dirty="0">
                          <a:solidFill>
                            <a:schemeClr val="tx2">
                              <a:lumMod val="50000"/>
                            </a:schemeClr>
                          </a:solidFill>
                          <a:effectLst/>
                          <a:latin typeface="Californian FB" panose="0207040306080B030204" pitchFamily="18" charset="0"/>
                        </a:rPr>
                        <a:t>Treatment Technique (TT):  </a:t>
                      </a:r>
                      <a:r>
                        <a:rPr lang="en-US" sz="1300" b="0" u="none" strike="noStrike" dirty="0">
                          <a:solidFill>
                            <a:schemeClr val="tx2">
                              <a:lumMod val="50000"/>
                            </a:schemeClr>
                          </a:solidFill>
                          <a:effectLst/>
                          <a:latin typeface="Californian FB" panose="0207040306080B030204" pitchFamily="18" charset="0"/>
                        </a:rPr>
                        <a:t>A required process intended to reduce the level of a contaminant in drinking water.                                                                                                                                                                       </a:t>
                      </a:r>
                      <a:r>
                        <a:rPr lang="en-US" sz="1300" b="1" u="sng" strike="noStrike" dirty="0">
                          <a:solidFill>
                            <a:schemeClr val="tx2">
                              <a:lumMod val="50000"/>
                            </a:schemeClr>
                          </a:solidFill>
                          <a:effectLst/>
                          <a:latin typeface="Californian FB" panose="0207040306080B030204" pitchFamily="18" charset="0"/>
                        </a:rPr>
                        <a:t>Variances and Exemptions:  </a:t>
                      </a:r>
                      <a:r>
                        <a:rPr lang="en-US" sz="1300" b="0" u="none" strike="noStrike" dirty="0">
                          <a:solidFill>
                            <a:schemeClr val="tx2">
                              <a:lumMod val="50000"/>
                            </a:schemeClr>
                          </a:solidFill>
                          <a:effectLst/>
                          <a:latin typeface="Californian FB" panose="0207040306080B030204" pitchFamily="18" charset="0"/>
                        </a:rPr>
                        <a:t>State Board permission to exceed an MCL or not comply with a treatment technique under certain conditions.</a:t>
                      </a:r>
                      <a:endParaRPr lang="en-US" sz="1300" b="0" i="0" u="none" strike="noStrike" dirty="0">
                        <a:solidFill>
                          <a:schemeClr val="tx2">
                            <a:lumMod val="50000"/>
                          </a:schemeClr>
                        </a:solidFill>
                        <a:effectLst/>
                        <a:latin typeface="Californian FB" panose="0207040306080B030204" pitchFamily="18" charset="0"/>
                      </a:endParaRPr>
                    </a:p>
                  </a:txBody>
                  <a:tcPr marL="9525" marR="9525" marT="9525" marB="0">
                    <a:solidFill>
                      <a:schemeClr val="bg1"/>
                    </a:solidFill>
                  </a:tcPr>
                </a:tc>
                <a:extLst>
                  <a:ext uri="{0D108BD9-81ED-4DB2-BD59-A6C34878D82A}">
                    <a16:rowId xmlns:a16="http://schemas.microsoft.com/office/drawing/2014/main" val="10001"/>
                  </a:ext>
                </a:extLst>
              </a:tr>
            </a:tbl>
          </a:graphicData>
        </a:graphic>
      </p:graphicFrame>
    </p:spTree>
    <p:extLst>
      <p:ext uri="{BB962C8B-B14F-4D97-AF65-F5344CB8AC3E}">
        <p14:creationId xmlns:p14="http://schemas.microsoft.com/office/powerpoint/2010/main" val="2540056520"/>
      </p:ext>
    </p:extLst>
  </p:cSld>
  <p:clrMapOvr>
    <a:masterClrMapping/>
  </p:clrMapOvr>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4" name="Picture 3"/>
          <p:cNvPicPr>
            <a:picLocks noChangeAspect="1"/>
          </p:cNvPicPr>
          <p:nvPr/>
        </p:nvPicPr>
        <p:blipFill rotWithShape="1">
          <a:blip r:embed="rId2">
            <a:extLst>
              <a:ext uri="{28A0092B-C50C-407E-A947-70E740481C1C}">
                <a14:useLocalDpi xmlns:a14="http://schemas.microsoft.com/office/drawing/2010/main" val="0"/>
              </a:ext>
            </a:extLst>
          </a:blip>
          <a:srcRect t="53845" r="183" b="6908"/>
          <a:stretch/>
        </p:blipFill>
        <p:spPr>
          <a:xfrm>
            <a:off x="0" y="5518473"/>
            <a:ext cx="12192000" cy="1339527"/>
          </a:xfrm>
          <a:prstGeom prst="rect">
            <a:avLst/>
          </a:prstGeom>
        </p:spPr>
      </p:pic>
      <p:sp>
        <p:nvSpPr>
          <p:cNvPr id="2" name="Slide Number Placeholder 1"/>
          <p:cNvSpPr>
            <a:spLocks noGrp="1"/>
          </p:cNvSpPr>
          <p:nvPr>
            <p:ph type="sldNum" sz="quarter" idx="12"/>
          </p:nvPr>
        </p:nvSpPr>
        <p:spPr/>
        <p:txBody>
          <a:bodyPr/>
          <a:lstStyle/>
          <a:p>
            <a:fld id="{36473209-A7B4-4B0A-9E26-57D15F470246}" type="slidenum">
              <a:rPr lang="en-US" sz="1600" b="1" smtClean="0">
                <a:solidFill>
                  <a:schemeClr val="tx1"/>
                </a:solidFill>
              </a:rPr>
              <a:t>9</a:t>
            </a:fld>
            <a:endParaRPr lang="en-US" sz="1600" b="1" dirty="0">
              <a:solidFill>
                <a:schemeClr val="tx1"/>
              </a:solidFill>
            </a:endParaRPr>
          </a:p>
        </p:txBody>
      </p:sp>
      <p:graphicFrame>
        <p:nvGraphicFramePr>
          <p:cNvPr id="5" name="Table 4"/>
          <p:cNvGraphicFramePr>
            <a:graphicFrameLocks noGrp="1"/>
          </p:cNvGraphicFramePr>
          <p:nvPr>
            <p:extLst>
              <p:ext uri="{D42A27DB-BD31-4B8C-83A1-F6EECF244321}">
                <p14:modId xmlns:p14="http://schemas.microsoft.com/office/powerpoint/2010/main" val="3169421531"/>
              </p:ext>
            </p:extLst>
          </p:nvPr>
        </p:nvGraphicFramePr>
        <p:xfrm>
          <a:off x="1" y="-1148645"/>
          <a:ext cx="12191999" cy="6092190"/>
        </p:xfrm>
        <a:graphic>
          <a:graphicData uri="http://schemas.openxmlformats.org/drawingml/2006/table">
            <a:tbl>
              <a:tblPr>
                <a:tableStyleId>{5C22544A-7EE6-4342-B048-85BDC9FD1C3A}</a:tableStyleId>
              </a:tblPr>
              <a:tblGrid>
                <a:gridCol w="1262779">
                  <a:extLst>
                    <a:ext uri="{9D8B030D-6E8A-4147-A177-3AD203B41FA5}">
                      <a16:colId xmlns:a16="http://schemas.microsoft.com/office/drawing/2014/main" val="20000"/>
                    </a:ext>
                  </a:extLst>
                </a:gridCol>
                <a:gridCol w="623961">
                  <a:extLst>
                    <a:ext uri="{9D8B030D-6E8A-4147-A177-3AD203B41FA5}">
                      <a16:colId xmlns:a16="http://schemas.microsoft.com/office/drawing/2014/main" val="20001"/>
                    </a:ext>
                  </a:extLst>
                </a:gridCol>
                <a:gridCol w="623961">
                  <a:extLst>
                    <a:ext uri="{9D8B030D-6E8A-4147-A177-3AD203B41FA5}">
                      <a16:colId xmlns:a16="http://schemas.microsoft.com/office/drawing/2014/main" val="20002"/>
                    </a:ext>
                  </a:extLst>
                </a:gridCol>
                <a:gridCol w="623961">
                  <a:extLst>
                    <a:ext uri="{9D8B030D-6E8A-4147-A177-3AD203B41FA5}">
                      <a16:colId xmlns:a16="http://schemas.microsoft.com/office/drawing/2014/main" val="20003"/>
                    </a:ext>
                  </a:extLst>
                </a:gridCol>
                <a:gridCol w="623961">
                  <a:extLst>
                    <a:ext uri="{9D8B030D-6E8A-4147-A177-3AD203B41FA5}">
                      <a16:colId xmlns:a16="http://schemas.microsoft.com/office/drawing/2014/main" val="20004"/>
                    </a:ext>
                  </a:extLst>
                </a:gridCol>
                <a:gridCol w="623961">
                  <a:extLst>
                    <a:ext uri="{9D8B030D-6E8A-4147-A177-3AD203B41FA5}">
                      <a16:colId xmlns:a16="http://schemas.microsoft.com/office/drawing/2014/main" val="20005"/>
                    </a:ext>
                  </a:extLst>
                </a:gridCol>
                <a:gridCol w="757667">
                  <a:extLst>
                    <a:ext uri="{9D8B030D-6E8A-4147-A177-3AD203B41FA5}">
                      <a16:colId xmlns:a16="http://schemas.microsoft.com/office/drawing/2014/main" val="20006"/>
                    </a:ext>
                  </a:extLst>
                </a:gridCol>
                <a:gridCol w="1109264">
                  <a:extLst>
                    <a:ext uri="{9D8B030D-6E8A-4147-A177-3AD203B41FA5}">
                      <a16:colId xmlns:a16="http://schemas.microsoft.com/office/drawing/2014/main" val="20007"/>
                    </a:ext>
                  </a:extLst>
                </a:gridCol>
                <a:gridCol w="1441053">
                  <a:extLst>
                    <a:ext uri="{9D8B030D-6E8A-4147-A177-3AD203B41FA5}">
                      <a16:colId xmlns:a16="http://schemas.microsoft.com/office/drawing/2014/main" val="20008"/>
                    </a:ext>
                  </a:extLst>
                </a:gridCol>
                <a:gridCol w="4501431">
                  <a:extLst>
                    <a:ext uri="{9D8B030D-6E8A-4147-A177-3AD203B41FA5}">
                      <a16:colId xmlns:a16="http://schemas.microsoft.com/office/drawing/2014/main" val="20009"/>
                    </a:ext>
                  </a:extLst>
                </a:gridCol>
              </a:tblGrid>
              <a:tr h="179679">
                <a:tc gridSpan="10">
                  <a:txBody>
                    <a:bodyPr/>
                    <a:lstStyle/>
                    <a:p>
                      <a:pPr algn="ctr" fontAlgn="ctr"/>
                      <a:r>
                        <a:rPr lang="en-US" sz="1200" b="1" u="none" strike="noStrike" dirty="0">
                          <a:effectLst/>
                        </a:rPr>
                        <a:t>TABLE 1 - DETECTED REGULATED CONTAMINANTS WITH MCL'S</a:t>
                      </a:r>
                      <a:endParaRPr lang="en-US" sz="1200" b="1" i="0" u="none" strike="noStrike" dirty="0">
                        <a:solidFill>
                          <a:srgbClr val="000000"/>
                        </a:solidFill>
                        <a:effectLst/>
                        <a:latin typeface="Trebuchet MS" panose="020B0603020202020204" pitchFamily="34" charset="0"/>
                      </a:endParaRPr>
                    </a:p>
                  </a:txBody>
                  <a:tcPr marL="9525" marR="9525" marT="9525" marB="0" anchor="ctr">
                    <a:solidFill>
                      <a:srgbClr val="CBEDE7"/>
                    </a:solidFill>
                  </a:tcPr>
                </a:tc>
                <a:tc hMerge="1">
                  <a:txBody>
                    <a:bodyPr/>
                    <a:lstStyle/>
                    <a:p>
                      <a:endParaRPr lang="en-US"/>
                    </a:p>
                  </a:txBody>
                  <a:tcPr/>
                </a:tc>
                <a:tc hMerge="1">
                  <a:txBody>
                    <a:bodyPr/>
                    <a:lstStyle/>
                    <a:p>
                      <a:endParaRPr lang="en-US"/>
                    </a:p>
                  </a:txBody>
                  <a:tcPr/>
                </a:tc>
                <a:tc hMerge="1">
                  <a:txBody>
                    <a:bodyPr/>
                    <a:lstStyle/>
                    <a:p>
                      <a:endParaRPr lang="en-US"/>
                    </a:p>
                  </a:txBody>
                  <a:tcPr/>
                </a:tc>
                <a:tc hMerge="1">
                  <a:txBody>
                    <a:bodyPr/>
                    <a:lstStyle/>
                    <a:p>
                      <a:endParaRPr lang="en-US"/>
                    </a:p>
                  </a:txBody>
                  <a:tcPr/>
                </a:tc>
                <a:tc hMerge="1">
                  <a:txBody>
                    <a:bodyPr/>
                    <a:lstStyle/>
                    <a:p>
                      <a:endParaRPr lang="en-US"/>
                    </a:p>
                  </a:txBody>
                  <a:tcPr/>
                </a:tc>
                <a:tc hMerge="1">
                  <a:txBody>
                    <a:bodyPr/>
                    <a:lstStyle/>
                    <a:p>
                      <a:endParaRPr lang="en-US"/>
                    </a:p>
                  </a:txBody>
                  <a:tcPr/>
                </a:tc>
                <a:tc hMerge="1">
                  <a:txBody>
                    <a:bodyPr/>
                    <a:lstStyle/>
                    <a:p>
                      <a:endParaRPr lang="en-US"/>
                    </a:p>
                  </a:txBody>
                  <a:tcPr/>
                </a:tc>
                <a:tc hMerge="1">
                  <a:txBody>
                    <a:bodyPr/>
                    <a:lstStyle/>
                    <a:p>
                      <a:endParaRPr lang="en-US"/>
                    </a:p>
                  </a:txBody>
                  <a:tcPr/>
                </a:tc>
                <a:tc hMerge="1">
                  <a:txBody>
                    <a:bodyPr/>
                    <a:lstStyle/>
                    <a:p>
                      <a:endParaRPr lang="en-US"/>
                    </a:p>
                  </a:txBody>
                  <a:tcPr/>
                </a:tc>
                <a:extLst>
                  <a:ext uri="{0D108BD9-81ED-4DB2-BD59-A6C34878D82A}">
                    <a16:rowId xmlns:a16="http://schemas.microsoft.com/office/drawing/2014/main" val="10000"/>
                  </a:ext>
                </a:extLst>
              </a:tr>
              <a:tr h="179679">
                <a:tc gridSpan="10">
                  <a:txBody>
                    <a:bodyPr/>
                    <a:lstStyle/>
                    <a:p>
                      <a:pPr algn="ctr" fontAlgn="ctr"/>
                      <a:r>
                        <a:rPr lang="en-US" sz="1200" b="1" u="none" strike="noStrike" dirty="0">
                          <a:effectLst/>
                        </a:rPr>
                        <a:t>INORGANIC CONTAMINANTS</a:t>
                      </a:r>
                      <a:endParaRPr lang="en-US" sz="1200" b="1" i="0" u="none" strike="noStrike" dirty="0">
                        <a:solidFill>
                          <a:srgbClr val="000000"/>
                        </a:solidFill>
                        <a:effectLst/>
                        <a:latin typeface="Trebuchet MS" panose="020B0603020202020204" pitchFamily="34" charset="0"/>
                      </a:endParaRPr>
                    </a:p>
                  </a:txBody>
                  <a:tcPr marL="9525" marR="9525" marT="9525" marB="0" anchor="ctr">
                    <a:solidFill>
                      <a:srgbClr val="CBEDE7"/>
                    </a:solidFill>
                  </a:tcPr>
                </a:tc>
                <a:tc hMerge="1">
                  <a:txBody>
                    <a:bodyPr/>
                    <a:lstStyle/>
                    <a:p>
                      <a:endParaRPr lang="en-US"/>
                    </a:p>
                  </a:txBody>
                  <a:tcPr/>
                </a:tc>
                <a:tc hMerge="1">
                  <a:txBody>
                    <a:bodyPr/>
                    <a:lstStyle/>
                    <a:p>
                      <a:endParaRPr lang="en-US"/>
                    </a:p>
                  </a:txBody>
                  <a:tcPr/>
                </a:tc>
                <a:tc hMerge="1">
                  <a:txBody>
                    <a:bodyPr/>
                    <a:lstStyle/>
                    <a:p>
                      <a:endParaRPr lang="en-US"/>
                    </a:p>
                  </a:txBody>
                  <a:tcPr/>
                </a:tc>
                <a:tc hMerge="1">
                  <a:txBody>
                    <a:bodyPr/>
                    <a:lstStyle/>
                    <a:p>
                      <a:endParaRPr lang="en-US"/>
                    </a:p>
                  </a:txBody>
                  <a:tcPr/>
                </a:tc>
                <a:tc hMerge="1">
                  <a:txBody>
                    <a:bodyPr/>
                    <a:lstStyle/>
                    <a:p>
                      <a:endParaRPr lang="en-US"/>
                    </a:p>
                  </a:txBody>
                  <a:tcPr/>
                </a:tc>
                <a:tc hMerge="1">
                  <a:txBody>
                    <a:bodyPr/>
                    <a:lstStyle/>
                    <a:p>
                      <a:endParaRPr lang="en-US"/>
                    </a:p>
                  </a:txBody>
                  <a:tcPr/>
                </a:tc>
                <a:tc hMerge="1">
                  <a:txBody>
                    <a:bodyPr/>
                    <a:lstStyle/>
                    <a:p>
                      <a:endParaRPr lang="en-US"/>
                    </a:p>
                  </a:txBody>
                  <a:tcPr/>
                </a:tc>
                <a:tc hMerge="1">
                  <a:txBody>
                    <a:bodyPr/>
                    <a:lstStyle/>
                    <a:p>
                      <a:endParaRPr lang="en-US"/>
                    </a:p>
                  </a:txBody>
                  <a:tcPr/>
                </a:tc>
                <a:tc hMerge="1">
                  <a:txBody>
                    <a:bodyPr/>
                    <a:lstStyle/>
                    <a:p>
                      <a:endParaRPr lang="en-US"/>
                    </a:p>
                  </a:txBody>
                  <a:tcPr/>
                </a:tc>
                <a:extLst>
                  <a:ext uri="{0D108BD9-81ED-4DB2-BD59-A6C34878D82A}">
                    <a16:rowId xmlns:a16="http://schemas.microsoft.com/office/drawing/2014/main" val="10001"/>
                  </a:ext>
                </a:extLst>
              </a:tr>
              <a:tr h="179679">
                <a:tc>
                  <a:txBody>
                    <a:bodyPr/>
                    <a:lstStyle/>
                    <a:p>
                      <a:pPr algn="ctr" fontAlgn="t"/>
                      <a:r>
                        <a:rPr lang="en-US" sz="1200" b="1" u="none" strike="noStrike" dirty="0">
                          <a:effectLst/>
                        </a:rPr>
                        <a:t>CONTAMINANT</a:t>
                      </a:r>
                      <a:endParaRPr lang="en-US" sz="1200" b="1" i="0" u="none" strike="noStrike" dirty="0">
                        <a:solidFill>
                          <a:srgbClr val="000000"/>
                        </a:solidFill>
                        <a:effectLst/>
                        <a:latin typeface="Trebuchet MS" panose="020B0603020202020204" pitchFamily="34" charset="0"/>
                      </a:endParaRPr>
                    </a:p>
                  </a:txBody>
                  <a:tcPr marL="9525" marR="9525" marT="9525" marB="0">
                    <a:solidFill>
                      <a:srgbClr val="C6F884"/>
                    </a:solidFill>
                  </a:tcPr>
                </a:tc>
                <a:tc>
                  <a:txBody>
                    <a:bodyPr/>
                    <a:lstStyle/>
                    <a:p>
                      <a:pPr algn="ctr" fontAlgn="t"/>
                      <a:r>
                        <a:rPr lang="en-US" sz="1200" b="1" u="none" strike="noStrike" dirty="0">
                          <a:effectLst/>
                        </a:rPr>
                        <a:t>UNITS</a:t>
                      </a:r>
                      <a:endParaRPr lang="en-US" sz="1200" b="1" i="0" u="none" strike="noStrike" dirty="0">
                        <a:solidFill>
                          <a:srgbClr val="000000"/>
                        </a:solidFill>
                        <a:effectLst/>
                        <a:latin typeface="Trebuchet MS" panose="020B0603020202020204" pitchFamily="34" charset="0"/>
                      </a:endParaRPr>
                    </a:p>
                  </a:txBody>
                  <a:tcPr marL="9525" marR="9525" marT="9525" marB="0">
                    <a:solidFill>
                      <a:srgbClr val="C6F884"/>
                    </a:solidFill>
                  </a:tcPr>
                </a:tc>
                <a:tc>
                  <a:txBody>
                    <a:bodyPr/>
                    <a:lstStyle/>
                    <a:p>
                      <a:pPr algn="ctr" fontAlgn="t"/>
                      <a:r>
                        <a:rPr lang="en-US" sz="1200" b="1" u="none" strike="noStrike" dirty="0">
                          <a:effectLst/>
                        </a:rPr>
                        <a:t>MCL</a:t>
                      </a:r>
                      <a:endParaRPr lang="en-US" sz="1200" b="1" i="0" u="none" strike="noStrike" dirty="0">
                        <a:solidFill>
                          <a:srgbClr val="000000"/>
                        </a:solidFill>
                        <a:effectLst/>
                        <a:latin typeface="Trebuchet MS" panose="020B0603020202020204" pitchFamily="34" charset="0"/>
                      </a:endParaRPr>
                    </a:p>
                  </a:txBody>
                  <a:tcPr marL="9525" marR="9525" marT="9525" marB="0">
                    <a:solidFill>
                      <a:srgbClr val="C6F884"/>
                    </a:solidFill>
                  </a:tcPr>
                </a:tc>
                <a:tc>
                  <a:txBody>
                    <a:bodyPr/>
                    <a:lstStyle/>
                    <a:p>
                      <a:pPr algn="ctr" fontAlgn="t"/>
                      <a:r>
                        <a:rPr lang="en-US" sz="1200" b="1" u="none" strike="noStrike" dirty="0">
                          <a:effectLst/>
                        </a:rPr>
                        <a:t>PHG</a:t>
                      </a:r>
                      <a:endParaRPr lang="en-US" sz="1200" b="1" i="0" u="none" strike="noStrike" dirty="0">
                        <a:solidFill>
                          <a:srgbClr val="000000"/>
                        </a:solidFill>
                        <a:effectLst/>
                        <a:latin typeface="Trebuchet MS" panose="020B0603020202020204" pitchFamily="34" charset="0"/>
                      </a:endParaRPr>
                    </a:p>
                  </a:txBody>
                  <a:tcPr marL="9525" marR="9525" marT="9525" marB="0">
                    <a:solidFill>
                      <a:srgbClr val="C6F884"/>
                    </a:solidFill>
                  </a:tcPr>
                </a:tc>
                <a:tc>
                  <a:txBody>
                    <a:bodyPr/>
                    <a:lstStyle/>
                    <a:p>
                      <a:pPr algn="ctr" fontAlgn="t"/>
                      <a:r>
                        <a:rPr lang="en-US" sz="1200" b="1" u="none" strike="noStrike" dirty="0">
                          <a:effectLst/>
                        </a:rPr>
                        <a:t>DLR</a:t>
                      </a:r>
                      <a:endParaRPr lang="en-US" sz="1200" b="1" i="0" u="none" strike="noStrike" dirty="0">
                        <a:solidFill>
                          <a:srgbClr val="000000"/>
                        </a:solidFill>
                        <a:effectLst/>
                        <a:latin typeface="Trebuchet MS" panose="020B0603020202020204" pitchFamily="34" charset="0"/>
                      </a:endParaRPr>
                    </a:p>
                  </a:txBody>
                  <a:tcPr marL="9525" marR="9525" marT="9525" marB="0">
                    <a:solidFill>
                      <a:srgbClr val="C6F884"/>
                    </a:solidFill>
                  </a:tcPr>
                </a:tc>
                <a:tc>
                  <a:txBody>
                    <a:bodyPr/>
                    <a:lstStyle/>
                    <a:p>
                      <a:pPr algn="ctr" fontAlgn="t"/>
                      <a:r>
                        <a:rPr lang="en-US" sz="1200" b="1" u="none" strike="noStrike" dirty="0">
                          <a:effectLst/>
                        </a:rPr>
                        <a:t>AVG</a:t>
                      </a:r>
                      <a:endParaRPr lang="en-US" sz="1200" b="1" i="0" u="none" strike="noStrike" dirty="0">
                        <a:solidFill>
                          <a:srgbClr val="000000"/>
                        </a:solidFill>
                        <a:effectLst/>
                        <a:latin typeface="Trebuchet MS" panose="020B0603020202020204" pitchFamily="34" charset="0"/>
                      </a:endParaRPr>
                    </a:p>
                  </a:txBody>
                  <a:tcPr marL="9525" marR="9525" marT="9525" marB="0">
                    <a:solidFill>
                      <a:srgbClr val="C6F884"/>
                    </a:solidFill>
                  </a:tcPr>
                </a:tc>
                <a:tc>
                  <a:txBody>
                    <a:bodyPr/>
                    <a:lstStyle/>
                    <a:p>
                      <a:pPr algn="ctr" fontAlgn="t"/>
                      <a:r>
                        <a:rPr lang="en-US" sz="1200" b="1" u="none" strike="noStrike" dirty="0">
                          <a:effectLst/>
                        </a:rPr>
                        <a:t>RANGE</a:t>
                      </a:r>
                      <a:endParaRPr lang="en-US" sz="1200" b="1" i="0" u="none" strike="noStrike" dirty="0">
                        <a:solidFill>
                          <a:srgbClr val="000000"/>
                        </a:solidFill>
                        <a:effectLst/>
                        <a:latin typeface="Trebuchet MS" panose="020B0603020202020204" pitchFamily="34" charset="0"/>
                      </a:endParaRPr>
                    </a:p>
                  </a:txBody>
                  <a:tcPr marL="9525" marR="9525" marT="9525" marB="0">
                    <a:solidFill>
                      <a:srgbClr val="C6F884"/>
                    </a:solidFill>
                  </a:tcPr>
                </a:tc>
                <a:tc>
                  <a:txBody>
                    <a:bodyPr/>
                    <a:lstStyle/>
                    <a:p>
                      <a:pPr algn="ctr" fontAlgn="t"/>
                      <a:r>
                        <a:rPr lang="en-US" sz="1200" b="1" u="none" strike="noStrike" dirty="0">
                          <a:effectLst/>
                        </a:rPr>
                        <a:t>YEAR SAMPLED</a:t>
                      </a:r>
                      <a:endParaRPr lang="en-US" sz="1200" b="1" i="0" u="none" strike="noStrike" dirty="0">
                        <a:solidFill>
                          <a:srgbClr val="000000"/>
                        </a:solidFill>
                        <a:effectLst/>
                        <a:latin typeface="Trebuchet MS" panose="020B0603020202020204" pitchFamily="34" charset="0"/>
                      </a:endParaRPr>
                    </a:p>
                  </a:txBody>
                  <a:tcPr marL="9525" marR="9525" marT="9525" marB="0">
                    <a:solidFill>
                      <a:srgbClr val="C6F884"/>
                    </a:solidFill>
                  </a:tcPr>
                </a:tc>
                <a:tc>
                  <a:txBody>
                    <a:bodyPr/>
                    <a:lstStyle/>
                    <a:p>
                      <a:pPr algn="ctr" fontAlgn="t"/>
                      <a:r>
                        <a:rPr lang="en-US" sz="1200" b="1" u="none" strike="noStrike" dirty="0">
                          <a:effectLst/>
                        </a:rPr>
                        <a:t>VIOLATION</a:t>
                      </a:r>
                      <a:endParaRPr lang="en-US" sz="1200" b="1" i="0" u="none" strike="noStrike" dirty="0">
                        <a:solidFill>
                          <a:srgbClr val="000000"/>
                        </a:solidFill>
                        <a:effectLst/>
                        <a:latin typeface="Trebuchet MS" panose="020B0603020202020204" pitchFamily="34" charset="0"/>
                      </a:endParaRPr>
                    </a:p>
                  </a:txBody>
                  <a:tcPr marL="9525" marR="9525" marT="9525" marB="0">
                    <a:solidFill>
                      <a:srgbClr val="C6F884"/>
                    </a:solidFill>
                  </a:tcPr>
                </a:tc>
                <a:tc>
                  <a:txBody>
                    <a:bodyPr/>
                    <a:lstStyle/>
                    <a:p>
                      <a:pPr algn="ctr" fontAlgn="t"/>
                      <a:r>
                        <a:rPr lang="en-US" sz="1200" b="1" u="none" strike="noStrike" dirty="0">
                          <a:effectLst/>
                        </a:rPr>
                        <a:t>TYPICAL SOURCE OF CONTAMINANTS</a:t>
                      </a:r>
                      <a:endParaRPr lang="en-US" sz="1200" b="1" i="0" u="none" strike="noStrike" dirty="0">
                        <a:solidFill>
                          <a:srgbClr val="000000"/>
                        </a:solidFill>
                        <a:effectLst/>
                        <a:latin typeface="Trebuchet MS" panose="020B0603020202020204" pitchFamily="34" charset="0"/>
                      </a:endParaRPr>
                    </a:p>
                  </a:txBody>
                  <a:tcPr marL="9525" marR="9525" marT="9525" marB="0">
                    <a:solidFill>
                      <a:srgbClr val="C6F884"/>
                    </a:solidFill>
                  </a:tcPr>
                </a:tc>
                <a:extLst>
                  <a:ext uri="{0D108BD9-81ED-4DB2-BD59-A6C34878D82A}">
                    <a16:rowId xmlns:a16="http://schemas.microsoft.com/office/drawing/2014/main" val="10002"/>
                  </a:ext>
                </a:extLst>
              </a:tr>
              <a:tr h="1033602">
                <a:tc>
                  <a:txBody>
                    <a:bodyPr/>
                    <a:lstStyle/>
                    <a:p>
                      <a:pPr algn="ctr" fontAlgn="ctr"/>
                      <a:r>
                        <a:rPr lang="en-US" sz="1200" b="1" u="none" strike="noStrike" dirty="0">
                          <a:effectLst/>
                          <a:latin typeface="Calibri" panose="020F0502020204030204" pitchFamily="34" charset="0"/>
                          <a:cs typeface="Calibri" panose="020F0502020204030204" pitchFamily="34" charset="0"/>
                        </a:rPr>
                        <a:t>Arsenic</a:t>
                      </a:r>
                    </a:p>
                    <a:p>
                      <a:pPr algn="ctr" fontAlgn="ctr"/>
                      <a:r>
                        <a:rPr lang="en-US" sz="1200" b="1" i="0" u="none" strike="noStrike" dirty="0">
                          <a:solidFill>
                            <a:srgbClr val="000000"/>
                          </a:solidFill>
                          <a:effectLst/>
                          <a:latin typeface="Calibri" panose="020F0502020204030204" pitchFamily="34" charset="0"/>
                          <a:cs typeface="Calibri" panose="020F0502020204030204" pitchFamily="34" charset="0"/>
                        </a:rPr>
                        <a:t>Simazine</a:t>
                      </a:r>
                    </a:p>
                    <a:p>
                      <a:pPr algn="ctr" fontAlgn="ctr"/>
                      <a:r>
                        <a:rPr lang="en-US" sz="1200" b="1" i="0" u="none" strike="noStrike" dirty="0">
                          <a:solidFill>
                            <a:srgbClr val="000000"/>
                          </a:solidFill>
                          <a:effectLst/>
                          <a:latin typeface="Calibri" panose="020F0502020204030204" pitchFamily="34" charset="0"/>
                          <a:cs typeface="Calibri" panose="020F0502020204030204" pitchFamily="34" charset="0"/>
                        </a:rPr>
                        <a:t>Atrazine</a:t>
                      </a:r>
                    </a:p>
                    <a:p>
                      <a:pPr algn="ctr" fontAlgn="ctr"/>
                      <a:r>
                        <a:rPr lang="en-US" sz="1200" b="1" i="0" u="none" strike="noStrike" dirty="0">
                          <a:solidFill>
                            <a:srgbClr val="000000"/>
                          </a:solidFill>
                          <a:effectLst/>
                          <a:latin typeface="Calibri" panose="020F0502020204030204" pitchFamily="34" charset="0"/>
                          <a:cs typeface="Calibri" panose="020F0502020204030204" pitchFamily="34" charset="0"/>
                        </a:rPr>
                        <a:t>Odor</a:t>
                      </a:r>
                    </a:p>
                    <a:p>
                      <a:pPr algn="ctr" fontAlgn="ctr"/>
                      <a:r>
                        <a:rPr lang="en-US" sz="1200" b="1" i="0" u="none" strike="noStrike" dirty="0">
                          <a:solidFill>
                            <a:srgbClr val="000000"/>
                          </a:solidFill>
                          <a:effectLst/>
                          <a:latin typeface="Calibri" panose="020F0502020204030204" pitchFamily="34" charset="0"/>
                          <a:cs typeface="Calibri" panose="020F0502020204030204" pitchFamily="34" charset="0"/>
                        </a:rPr>
                        <a:t>Color</a:t>
                      </a:r>
                    </a:p>
                  </a:txBody>
                  <a:tcPr marL="9525" marR="9525" marT="9525" marB="0" anchor="ctr">
                    <a:solidFill>
                      <a:schemeClr val="bg1"/>
                    </a:solidFill>
                  </a:tcPr>
                </a:tc>
                <a:tc>
                  <a:txBody>
                    <a:bodyPr/>
                    <a:lstStyle/>
                    <a:p>
                      <a:pPr algn="ctr" fontAlgn="ctr"/>
                      <a:r>
                        <a:rPr lang="en-US" sz="1200" b="1" u="none" strike="noStrike" dirty="0">
                          <a:effectLst/>
                          <a:latin typeface="Calibri" panose="020F0502020204030204" pitchFamily="34" charset="0"/>
                          <a:cs typeface="Calibri" panose="020F0502020204030204" pitchFamily="34" charset="0"/>
                        </a:rPr>
                        <a:t>Ppb</a:t>
                      </a:r>
                    </a:p>
                    <a:p>
                      <a:pPr algn="ctr" fontAlgn="ctr"/>
                      <a:r>
                        <a:rPr lang="en-US" sz="1200" b="1" i="0" u="none" strike="noStrike" dirty="0">
                          <a:solidFill>
                            <a:srgbClr val="000000"/>
                          </a:solidFill>
                          <a:effectLst/>
                          <a:latin typeface="Calibri" panose="020F0502020204030204" pitchFamily="34" charset="0"/>
                          <a:cs typeface="Calibri" panose="020F0502020204030204" pitchFamily="34" charset="0"/>
                        </a:rPr>
                        <a:t>Ug/l</a:t>
                      </a:r>
                    </a:p>
                    <a:p>
                      <a:pPr algn="ctr" fontAlgn="ctr"/>
                      <a:r>
                        <a:rPr lang="en-US" sz="1200" b="1" i="0" u="none" strike="noStrike" dirty="0">
                          <a:solidFill>
                            <a:srgbClr val="000000"/>
                          </a:solidFill>
                          <a:effectLst/>
                          <a:latin typeface="Calibri" panose="020F0502020204030204" pitchFamily="34" charset="0"/>
                          <a:cs typeface="Calibri" panose="020F0502020204030204" pitchFamily="34" charset="0"/>
                        </a:rPr>
                        <a:t>Ug/l</a:t>
                      </a:r>
                    </a:p>
                    <a:p>
                      <a:pPr algn="ctr" fontAlgn="ctr"/>
                      <a:r>
                        <a:rPr lang="en-US" sz="1200" b="1" i="0" u="none" strike="noStrike" dirty="0">
                          <a:solidFill>
                            <a:srgbClr val="000000"/>
                          </a:solidFill>
                          <a:effectLst/>
                          <a:latin typeface="Calibri" panose="020F0502020204030204" pitchFamily="34" charset="0"/>
                          <a:cs typeface="Calibri" panose="020F0502020204030204" pitchFamily="34" charset="0"/>
                        </a:rPr>
                        <a:t>T.O.N.</a:t>
                      </a:r>
                    </a:p>
                    <a:p>
                      <a:pPr algn="ctr" fontAlgn="ctr"/>
                      <a:r>
                        <a:rPr lang="en-US" sz="1200" b="1" i="0" u="none" strike="noStrike" dirty="0">
                          <a:solidFill>
                            <a:srgbClr val="000000"/>
                          </a:solidFill>
                          <a:effectLst/>
                          <a:latin typeface="Calibri" panose="020F0502020204030204" pitchFamily="34" charset="0"/>
                          <a:cs typeface="Calibri" panose="020F0502020204030204" pitchFamily="34" charset="0"/>
                        </a:rPr>
                        <a:t>Color Units</a:t>
                      </a:r>
                    </a:p>
                  </a:txBody>
                  <a:tcPr marL="9525" marR="9525" marT="9525" marB="0" anchor="ctr">
                    <a:solidFill>
                      <a:schemeClr val="bg1"/>
                    </a:solidFill>
                  </a:tcPr>
                </a:tc>
                <a:tc>
                  <a:txBody>
                    <a:bodyPr/>
                    <a:lstStyle/>
                    <a:p>
                      <a:pPr algn="ctr" fontAlgn="ctr"/>
                      <a:r>
                        <a:rPr lang="en-US" sz="1200" b="1" u="none" strike="noStrike" dirty="0">
                          <a:effectLst/>
                          <a:latin typeface="Calibri" panose="020F0502020204030204" pitchFamily="34" charset="0"/>
                          <a:cs typeface="Calibri" panose="020F0502020204030204" pitchFamily="34" charset="0"/>
                        </a:rPr>
                        <a:t>10</a:t>
                      </a:r>
                    </a:p>
                    <a:p>
                      <a:pPr algn="ctr" fontAlgn="ctr"/>
                      <a:r>
                        <a:rPr lang="en-US" sz="1200" b="1" i="0" u="none" strike="noStrike" dirty="0">
                          <a:solidFill>
                            <a:srgbClr val="000000"/>
                          </a:solidFill>
                          <a:effectLst/>
                          <a:latin typeface="Calibri" panose="020F0502020204030204" pitchFamily="34" charset="0"/>
                          <a:cs typeface="Calibri" panose="020F0502020204030204" pitchFamily="34" charset="0"/>
                        </a:rPr>
                        <a:t>.25</a:t>
                      </a:r>
                    </a:p>
                    <a:p>
                      <a:pPr algn="ctr" fontAlgn="ctr"/>
                      <a:r>
                        <a:rPr lang="en-US" sz="1200" b="1" i="0" u="none" strike="noStrike" dirty="0">
                          <a:solidFill>
                            <a:srgbClr val="000000"/>
                          </a:solidFill>
                          <a:effectLst/>
                          <a:latin typeface="Calibri" panose="020F0502020204030204" pitchFamily="34" charset="0"/>
                          <a:cs typeface="Calibri" panose="020F0502020204030204" pitchFamily="34" charset="0"/>
                        </a:rPr>
                        <a:t>.25</a:t>
                      </a:r>
                    </a:p>
                    <a:p>
                      <a:pPr algn="ctr" fontAlgn="ctr"/>
                      <a:r>
                        <a:rPr lang="en-US" sz="1200" b="1" i="0" u="none" strike="noStrike" dirty="0">
                          <a:solidFill>
                            <a:srgbClr val="000000"/>
                          </a:solidFill>
                          <a:effectLst/>
                          <a:latin typeface="Calibri" panose="020F0502020204030204" pitchFamily="34" charset="0"/>
                          <a:cs typeface="Calibri" panose="020F0502020204030204" pitchFamily="34" charset="0"/>
                        </a:rPr>
                        <a:t>3.0</a:t>
                      </a:r>
                    </a:p>
                    <a:p>
                      <a:pPr algn="ctr" fontAlgn="ctr"/>
                      <a:r>
                        <a:rPr lang="en-US" sz="1200" b="1" i="0" u="none" strike="noStrike" dirty="0">
                          <a:solidFill>
                            <a:srgbClr val="000000"/>
                          </a:solidFill>
                          <a:effectLst/>
                          <a:latin typeface="Calibri" panose="020F0502020204030204" pitchFamily="34" charset="0"/>
                          <a:cs typeface="Calibri" panose="020F0502020204030204" pitchFamily="34" charset="0"/>
                        </a:rPr>
                        <a:t>3.0</a:t>
                      </a:r>
                    </a:p>
                  </a:txBody>
                  <a:tcPr marL="9525" marR="9525" marT="9525" marB="0" anchor="ctr">
                    <a:solidFill>
                      <a:schemeClr val="bg1"/>
                    </a:solidFill>
                  </a:tcPr>
                </a:tc>
                <a:tc>
                  <a:txBody>
                    <a:bodyPr/>
                    <a:lstStyle/>
                    <a:p>
                      <a:pPr algn="ctr" fontAlgn="ctr"/>
                      <a:r>
                        <a:rPr lang="en-US" sz="1200" b="1" u="none" strike="noStrike" dirty="0">
                          <a:effectLst/>
                          <a:latin typeface="Calibri" panose="020F0502020204030204" pitchFamily="34" charset="0"/>
                          <a:cs typeface="Calibri" panose="020F0502020204030204" pitchFamily="34" charset="0"/>
                        </a:rPr>
                        <a:t>0.004</a:t>
                      </a:r>
                    </a:p>
                    <a:p>
                      <a:pPr algn="ctr" fontAlgn="ctr"/>
                      <a:r>
                        <a:rPr lang="en-US" sz="1200" b="1" i="0" u="none" strike="noStrike" dirty="0">
                          <a:solidFill>
                            <a:srgbClr val="000000"/>
                          </a:solidFill>
                          <a:effectLst/>
                          <a:latin typeface="Calibri" panose="020F0502020204030204" pitchFamily="34" charset="0"/>
                          <a:cs typeface="Calibri" panose="020F0502020204030204" pitchFamily="34" charset="0"/>
                        </a:rPr>
                        <a:t>1.0</a:t>
                      </a:r>
                    </a:p>
                    <a:p>
                      <a:pPr algn="ctr" fontAlgn="ctr"/>
                      <a:r>
                        <a:rPr lang="en-US" sz="1200" b="1" i="0" u="none" strike="noStrike" dirty="0">
                          <a:solidFill>
                            <a:srgbClr val="000000"/>
                          </a:solidFill>
                          <a:effectLst/>
                          <a:latin typeface="Calibri" panose="020F0502020204030204" pitchFamily="34" charset="0"/>
                          <a:cs typeface="Calibri" panose="020F0502020204030204" pitchFamily="34" charset="0"/>
                        </a:rPr>
                        <a:t>1.0</a:t>
                      </a:r>
                    </a:p>
                    <a:p>
                      <a:pPr algn="ctr" fontAlgn="ctr"/>
                      <a:r>
                        <a:rPr lang="en-US" sz="1200" b="1" i="0" u="none" strike="noStrike" dirty="0">
                          <a:solidFill>
                            <a:srgbClr val="000000"/>
                          </a:solidFill>
                          <a:effectLst/>
                          <a:latin typeface="Calibri" panose="020F0502020204030204" pitchFamily="34" charset="0"/>
                          <a:cs typeface="Calibri" panose="020F0502020204030204" pitchFamily="34" charset="0"/>
                        </a:rPr>
                        <a:t>8.0</a:t>
                      </a:r>
                    </a:p>
                    <a:p>
                      <a:pPr algn="ctr" fontAlgn="ctr"/>
                      <a:r>
                        <a:rPr lang="en-US" sz="1200" b="1" i="0" u="none" strike="noStrike" dirty="0">
                          <a:solidFill>
                            <a:srgbClr val="000000"/>
                          </a:solidFill>
                          <a:effectLst/>
                          <a:latin typeface="Calibri" panose="020F0502020204030204" pitchFamily="34" charset="0"/>
                          <a:cs typeface="Calibri" panose="020F0502020204030204" pitchFamily="34" charset="0"/>
                        </a:rPr>
                        <a:t>3.0</a:t>
                      </a:r>
                    </a:p>
                  </a:txBody>
                  <a:tcPr marL="9525" marR="9525" marT="9525" marB="0" anchor="ctr">
                    <a:solidFill>
                      <a:schemeClr val="bg1"/>
                    </a:solidFill>
                  </a:tcPr>
                </a:tc>
                <a:tc>
                  <a:txBody>
                    <a:bodyPr/>
                    <a:lstStyle/>
                    <a:p>
                      <a:pPr algn="ctr" fontAlgn="ctr"/>
                      <a:r>
                        <a:rPr lang="en-US" sz="1200" b="1" u="none" strike="noStrike" dirty="0">
                          <a:effectLst/>
                          <a:latin typeface="Calibri" panose="020F0502020204030204" pitchFamily="34" charset="0"/>
                          <a:cs typeface="Calibri" panose="020F0502020204030204" pitchFamily="34" charset="0"/>
                        </a:rPr>
                        <a:t>2</a:t>
                      </a:r>
                    </a:p>
                    <a:p>
                      <a:pPr algn="ctr" fontAlgn="ctr"/>
                      <a:r>
                        <a:rPr lang="en-US" sz="1200" b="1" u="none" strike="noStrike" dirty="0">
                          <a:effectLst/>
                          <a:latin typeface="Calibri" panose="020F0502020204030204" pitchFamily="34" charset="0"/>
                          <a:cs typeface="Calibri" panose="020F0502020204030204" pitchFamily="34" charset="0"/>
                        </a:rPr>
                        <a:t>1.00</a:t>
                      </a:r>
                    </a:p>
                    <a:p>
                      <a:pPr algn="ctr" fontAlgn="ctr"/>
                      <a:r>
                        <a:rPr lang="en-US" sz="1200" b="1" i="0" u="none" strike="noStrike" dirty="0">
                          <a:solidFill>
                            <a:srgbClr val="000000"/>
                          </a:solidFill>
                          <a:effectLst/>
                          <a:latin typeface="Calibri" panose="020F0502020204030204" pitchFamily="34" charset="0"/>
                          <a:cs typeface="Calibri" panose="020F0502020204030204" pitchFamily="34" charset="0"/>
                        </a:rPr>
                        <a:t>1.00</a:t>
                      </a:r>
                    </a:p>
                    <a:p>
                      <a:pPr algn="ctr" fontAlgn="ctr"/>
                      <a:r>
                        <a:rPr lang="en-US" sz="1200" b="1" i="0" u="none" strike="noStrike" dirty="0">
                          <a:solidFill>
                            <a:srgbClr val="000000"/>
                          </a:solidFill>
                          <a:effectLst/>
                          <a:latin typeface="Calibri" panose="020F0502020204030204" pitchFamily="34" charset="0"/>
                          <a:cs typeface="Calibri" panose="020F0502020204030204" pitchFamily="34" charset="0"/>
                        </a:rPr>
                        <a:t>3.00</a:t>
                      </a:r>
                    </a:p>
                    <a:p>
                      <a:pPr algn="ctr" fontAlgn="ctr"/>
                      <a:r>
                        <a:rPr lang="en-US" sz="1200" b="1" i="0" u="none" strike="noStrike" dirty="0">
                          <a:solidFill>
                            <a:srgbClr val="000000"/>
                          </a:solidFill>
                          <a:effectLst/>
                          <a:latin typeface="Calibri" panose="020F0502020204030204" pitchFamily="34" charset="0"/>
                          <a:cs typeface="Calibri" panose="020F0502020204030204" pitchFamily="34" charset="0"/>
                        </a:rPr>
                        <a:t>3.0</a:t>
                      </a:r>
                    </a:p>
                  </a:txBody>
                  <a:tcPr marL="9525" marR="9525" marT="9525" marB="0" anchor="ctr">
                    <a:solidFill>
                      <a:schemeClr val="bg1"/>
                    </a:solidFill>
                  </a:tcPr>
                </a:tc>
                <a:tc>
                  <a:txBody>
                    <a:bodyPr/>
                    <a:lstStyle/>
                    <a:p>
                      <a:pPr algn="ctr" fontAlgn="ctr"/>
                      <a:r>
                        <a:rPr lang="en-US" sz="1200" b="1" i="0" u="none" strike="noStrike" dirty="0">
                          <a:solidFill>
                            <a:srgbClr val="000000"/>
                          </a:solidFill>
                          <a:effectLst/>
                          <a:latin typeface="Calibri" panose="020F0502020204030204" pitchFamily="34" charset="0"/>
                          <a:cs typeface="Calibri" panose="020F0502020204030204" pitchFamily="34" charset="0"/>
                        </a:rPr>
                        <a:t>3.55</a:t>
                      </a:r>
                    </a:p>
                    <a:p>
                      <a:pPr algn="ctr" fontAlgn="ctr"/>
                      <a:r>
                        <a:rPr lang="en-US" sz="1200" b="1" i="0" u="none" strike="noStrike" dirty="0">
                          <a:solidFill>
                            <a:srgbClr val="000000"/>
                          </a:solidFill>
                          <a:effectLst/>
                          <a:latin typeface="Calibri" panose="020F0502020204030204" pitchFamily="34" charset="0"/>
                          <a:cs typeface="Calibri" panose="020F0502020204030204" pitchFamily="34" charset="0"/>
                        </a:rPr>
                        <a:t>0</a:t>
                      </a:r>
                    </a:p>
                    <a:p>
                      <a:pPr algn="ctr" fontAlgn="ctr"/>
                      <a:r>
                        <a:rPr lang="en-US" sz="1200" b="1" i="0" u="none" strike="noStrike" dirty="0">
                          <a:solidFill>
                            <a:srgbClr val="000000"/>
                          </a:solidFill>
                          <a:effectLst/>
                          <a:latin typeface="Calibri" panose="020F0502020204030204" pitchFamily="34" charset="0"/>
                          <a:cs typeface="Calibri" panose="020F0502020204030204" pitchFamily="34" charset="0"/>
                        </a:rPr>
                        <a:t>0</a:t>
                      </a:r>
                    </a:p>
                    <a:p>
                      <a:pPr algn="ctr" fontAlgn="ctr"/>
                      <a:r>
                        <a:rPr lang="en-US" sz="1200" b="1" i="0" u="none" strike="noStrike" dirty="0">
                          <a:solidFill>
                            <a:srgbClr val="000000"/>
                          </a:solidFill>
                          <a:effectLst/>
                          <a:latin typeface="Calibri" panose="020F0502020204030204" pitchFamily="34" charset="0"/>
                          <a:cs typeface="Calibri" panose="020F0502020204030204" pitchFamily="34" charset="0"/>
                        </a:rPr>
                        <a:t>7</a:t>
                      </a:r>
                    </a:p>
                    <a:p>
                      <a:pPr algn="ctr" fontAlgn="ctr"/>
                      <a:r>
                        <a:rPr lang="en-US" sz="1200" b="1" i="0" u="none" strike="noStrike" dirty="0">
                          <a:solidFill>
                            <a:srgbClr val="000000"/>
                          </a:solidFill>
                          <a:effectLst/>
                          <a:latin typeface="Calibri" panose="020F0502020204030204" pitchFamily="34" charset="0"/>
                          <a:cs typeface="Calibri" panose="020F0502020204030204" pitchFamily="34" charset="0"/>
                        </a:rPr>
                        <a:t>5</a:t>
                      </a:r>
                    </a:p>
                  </a:txBody>
                  <a:tcPr marL="9525" marR="9525" marT="9525" marB="0" anchor="ctr">
                    <a:solidFill>
                      <a:schemeClr val="bg1"/>
                    </a:solidFill>
                  </a:tcPr>
                </a:tc>
                <a:tc>
                  <a:txBody>
                    <a:bodyPr/>
                    <a:lstStyle/>
                    <a:p>
                      <a:pPr algn="ctr" fontAlgn="ctr"/>
                      <a:r>
                        <a:rPr lang="en-US" sz="1200" b="1" i="0" u="none" strike="noStrike" dirty="0">
                          <a:solidFill>
                            <a:srgbClr val="000000"/>
                          </a:solidFill>
                          <a:effectLst/>
                          <a:latin typeface="Calibri" panose="020F0502020204030204" pitchFamily="34" charset="0"/>
                          <a:cs typeface="Calibri" panose="020F0502020204030204" pitchFamily="34" charset="0"/>
                        </a:rPr>
                        <a:t>3.25-4.48</a:t>
                      </a:r>
                    </a:p>
                    <a:p>
                      <a:pPr algn="ctr" fontAlgn="ctr"/>
                      <a:r>
                        <a:rPr lang="en-US" sz="1200" b="1" i="0" u="none" strike="noStrike" dirty="0">
                          <a:solidFill>
                            <a:srgbClr val="000000"/>
                          </a:solidFill>
                          <a:effectLst/>
                          <a:latin typeface="Calibri" panose="020F0502020204030204" pitchFamily="34" charset="0"/>
                          <a:cs typeface="Calibri" panose="020F0502020204030204" pitchFamily="34" charset="0"/>
                        </a:rPr>
                        <a:t>0</a:t>
                      </a:r>
                    </a:p>
                    <a:p>
                      <a:pPr algn="ctr" fontAlgn="ctr"/>
                      <a:r>
                        <a:rPr lang="en-US" sz="1200" b="1" i="0" u="none" strike="noStrike" dirty="0">
                          <a:solidFill>
                            <a:srgbClr val="000000"/>
                          </a:solidFill>
                          <a:effectLst/>
                          <a:latin typeface="Calibri" panose="020F0502020204030204" pitchFamily="34" charset="0"/>
                          <a:cs typeface="Calibri" panose="020F0502020204030204" pitchFamily="34" charset="0"/>
                        </a:rPr>
                        <a:t>0</a:t>
                      </a:r>
                    </a:p>
                    <a:p>
                      <a:pPr algn="ctr" fontAlgn="ctr"/>
                      <a:r>
                        <a:rPr lang="en-US" sz="1200" b="1" i="0" u="none" strike="noStrike" dirty="0">
                          <a:solidFill>
                            <a:srgbClr val="000000"/>
                          </a:solidFill>
                          <a:effectLst/>
                          <a:latin typeface="Calibri" panose="020F0502020204030204" pitchFamily="34" charset="0"/>
                          <a:cs typeface="Calibri" panose="020F0502020204030204" pitchFamily="34" charset="0"/>
                        </a:rPr>
                        <a:t>0-7</a:t>
                      </a:r>
                    </a:p>
                    <a:p>
                      <a:pPr algn="ctr" fontAlgn="ctr"/>
                      <a:r>
                        <a:rPr lang="en-US" sz="1200" b="1" i="0" u="none" strike="noStrike" dirty="0">
                          <a:solidFill>
                            <a:srgbClr val="000000"/>
                          </a:solidFill>
                          <a:effectLst/>
                          <a:latin typeface="Calibri" panose="020F0502020204030204" pitchFamily="34" charset="0"/>
                          <a:cs typeface="Calibri" panose="020F0502020204030204" pitchFamily="34" charset="0"/>
                        </a:rPr>
                        <a:t>0-5</a:t>
                      </a:r>
                    </a:p>
                  </a:txBody>
                  <a:tcPr marL="9525" marR="9525" marT="9525" marB="0" anchor="ctr">
                    <a:solidFill>
                      <a:schemeClr val="bg1"/>
                    </a:solidFill>
                  </a:tcPr>
                </a:tc>
                <a:tc>
                  <a:txBody>
                    <a:bodyPr/>
                    <a:lstStyle/>
                    <a:p>
                      <a:pPr algn="ctr" fontAlgn="ctr"/>
                      <a:r>
                        <a:rPr lang="en-US" sz="1200" b="1" u="none" strike="noStrike" dirty="0">
                          <a:effectLst/>
                          <a:latin typeface="Calibri" panose="020F0502020204030204" pitchFamily="34" charset="0"/>
                          <a:cs typeface="Calibri" panose="020F0502020204030204" pitchFamily="34" charset="0"/>
                        </a:rPr>
                        <a:t>2023</a:t>
                      </a:r>
                    </a:p>
                    <a:p>
                      <a:pPr algn="ctr" fontAlgn="ctr"/>
                      <a:r>
                        <a:rPr lang="en-US" sz="1200" b="1" i="0" u="none" strike="noStrike" dirty="0">
                          <a:solidFill>
                            <a:srgbClr val="000000"/>
                          </a:solidFill>
                          <a:effectLst/>
                          <a:latin typeface="Calibri" panose="020F0502020204030204" pitchFamily="34" charset="0"/>
                          <a:cs typeface="Calibri" panose="020F0502020204030204" pitchFamily="34" charset="0"/>
                        </a:rPr>
                        <a:t>2023</a:t>
                      </a:r>
                    </a:p>
                    <a:p>
                      <a:pPr algn="ctr" fontAlgn="ctr"/>
                      <a:r>
                        <a:rPr lang="en-US" sz="1200" b="1" i="0" u="none" strike="noStrike" dirty="0">
                          <a:solidFill>
                            <a:srgbClr val="000000"/>
                          </a:solidFill>
                          <a:effectLst/>
                          <a:latin typeface="Calibri" panose="020F0502020204030204" pitchFamily="34" charset="0"/>
                          <a:cs typeface="Calibri" panose="020F0502020204030204" pitchFamily="34" charset="0"/>
                        </a:rPr>
                        <a:t>2023</a:t>
                      </a:r>
                    </a:p>
                    <a:p>
                      <a:pPr algn="ctr" fontAlgn="ctr"/>
                      <a:r>
                        <a:rPr lang="en-US" sz="1200" b="1" i="0" u="none" strike="noStrike" dirty="0">
                          <a:solidFill>
                            <a:srgbClr val="000000"/>
                          </a:solidFill>
                          <a:effectLst/>
                          <a:latin typeface="Calibri" panose="020F0502020204030204" pitchFamily="34" charset="0"/>
                          <a:cs typeface="Calibri" panose="020F0502020204030204" pitchFamily="34" charset="0"/>
                        </a:rPr>
                        <a:t>2023</a:t>
                      </a:r>
                    </a:p>
                    <a:p>
                      <a:pPr algn="ctr" fontAlgn="ctr"/>
                      <a:r>
                        <a:rPr lang="en-US" sz="1200" b="1" i="0" u="none" strike="noStrike" dirty="0">
                          <a:solidFill>
                            <a:srgbClr val="000000"/>
                          </a:solidFill>
                          <a:effectLst/>
                          <a:latin typeface="Calibri" panose="020F0502020204030204" pitchFamily="34" charset="0"/>
                          <a:cs typeface="Calibri" panose="020F0502020204030204" pitchFamily="34" charset="0"/>
                        </a:rPr>
                        <a:t>2023</a:t>
                      </a:r>
                    </a:p>
                  </a:txBody>
                  <a:tcPr marL="9525" marR="9525" marT="9525" marB="0" anchor="ctr">
                    <a:solidFill>
                      <a:schemeClr val="bg1"/>
                    </a:solidFill>
                  </a:tcPr>
                </a:tc>
                <a:tc>
                  <a:txBody>
                    <a:bodyPr/>
                    <a:lstStyle/>
                    <a:p>
                      <a:pPr algn="ctr" fontAlgn="ctr"/>
                      <a:r>
                        <a:rPr lang="en-US" sz="1200" b="1" u="none" strike="noStrike" dirty="0">
                          <a:effectLst/>
                          <a:latin typeface="Calibri" panose="020F0502020204030204" pitchFamily="34" charset="0"/>
                          <a:cs typeface="Calibri" panose="020F0502020204030204" pitchFamily="34" charset="0"/>
                        </a:rPr>
                        <a:t>No</a:t>
                      </a:r>
                    </a:p>
                    <a:p>
                      <a:pPr algn="ctr" fontAlgn="ctr"/>
                      <a:r>
                        <a:rPr lang="en-US" sz="1200" b="1" i="0" u="none" strike="noStrike" dirty="0">
                          <a:solidFill>
                            <a:srgbClr val="000000"/>
                          </a:solidFill>
                          <a:effectLst/>
                          <a:latin typeface="Calibri" panose="020F0502020204030204" pitchFamily="34" charset="0"/>
                          <a:cs typeface="Calibri" panose="020F0502020204030204" pitchFamily="34" charset="0"/>
                        </a:rPr>
                        <a:t>No</a:t>
                      </a:r>
                    </a:p>
                    <a:p>
                      <a:pPr algn="ctr" fontAlgn="ctr"/>
                      <a:r>
                        <a:rPr lang="en-US" sz="1200" b="1" i="0" u="none" strike="noStrike" dirty="0">
                          <a:solidFill>
                            <a:srgbClr val="000000"/>
                          </a:solidFill>
                          <a:effectLst/>
                          <a:latin typeface="Calibri" panose="020F0502020204030204" pitchFamily="34" charset="0"/>
                          <a:cs typeface="Calibri" panose="020F0502020204030204" pitchFamily="34" charset="0"/>
                        </a:rPr>
                        <a:t>No</a:t>
                      </a:r>
                    </a:p>
                    <a:p>
                      <a:pPr algn="ctr" fontAlgn="ctr"/>
                      <a:r>
                        <a:rPr lang="en-US" sz="1200" b="1" i="0" u="none" strike="noStrike" dirty="0">
                          <a:solidFill>
                            <a:srgbClr val="000000"/>
                          </a:solidFill>
                          <a:effectLst/>
                          <a:latin typeface="Calibri" panose="020F0502020204030204" pitchFamily="34" charset="0"/>
                          <a:cs typeface="Calibri" panose="020F0502020204030204" pitchFamily="34" charset="0"/>
                        </a:rPr>
                        <a:t>No</a:t>
                      </a:r>
                    </a:p>
                    <a:p>
                      <a:pPr algn="ctr" fontAlgn="ctr"/>
                      <a:r>
                        <a:rPr lang="en-US" sz="1200" b="1" i="0" u="none" strike="noStrike" dirty="0">
                          <a:solidFill>
                            <a:srgbClr val="000000"/>
                          </a:solidFill>
                          <a:effectLst/>
                          <a:latin typeface="Calibri" panose="020F0502020204030204" pitchFamily="34" charset="0"/>
                          <a:cs typeface="Calibri" panose="020F0502020204030204" pitchFamily="34" charset="0"/>
                        </a:rPr>
                        <a:t>No</a:t>
                      </a:r>
                    </a:p>
                  </a:txBody>
                  <a:tcPr marL="9525" marR="9525" marT="9525" marB="0" anchor="ctr">
                    <a:solidFill>
                      <a:schemeClr val="bg1"/>
                    </a:solidFill>
                  </a:tcPr>
                </a:tc>
                <a:tc>
                  <a:txBody>
                    <a:bodyPr/>
                    <a:lstStyle/>
                    <a:p>
                      <a:pPr algn="l" fontAlgn="t"/>
                      <a:r>
                        <a:rPr lang="en-US" sz="1200" b="1" u="none" strike="noStrike" dirty="0">
                          <a:effectLst/>
                        </a:rPr>
                        <a:t>Erosion of natural deposits; runoff from orchards; glass and electronics production wastes </a:t>
                      </a:r>
                      <a:endParaRPr lang="en-US" sz="1200" b="1" i="0" u="none" strike="noStrike" dirty="0">
                        <a:solidFill>
                          <a:srgbClr val="000000"/>
                        </a:solidFill>
                        <a:effectLst/>
                        <a:latin typeface="Trebuchet MS" panose="020B0603020202020204" pitchFamily="34" charset="0"/>
                      </a:endParaRPr>
                    </a:p>
                  </a:txBody>
                  <a:tcPr marL="9525" marR="9525" marT="9525" marB="0">
                    <a:solidFill>
                      <a:schemeClr val="bg1"/>
                    </a:solidFill>
                  </a:tcPr>
                </a:tc>
                <a:extLst>
                  <a:ext uri="{0D108BD9-81ED-4DB2-BD59-A6C34878D82A}">
                    <a16:rowId xmlns:a16="http://schemas.microsoft.com/office/drawing/2014/main" val="10003"/>
                  </a:ext>
                </a:extLst>
              </a:tr>
              <a:tr h="1204386">
                <a:tc>
                  <a:txBody>
                    <a:bodyPr/>
                    <a:lstStyle/>
                    <a:p>
                      <a:pPr algn="ctr" fontAlgn="ctr"/>
                      <a:r>
                        <a:rPr lang="en-US" sz="1200" b="1" u="none" strike="noStrike" dirty="0">
                          <a:effectLst/>
                          <a:latin typeface="Calibri" panose="020F0502020204030204" pitchFamily="34" charset="0"/>
                          <a:cs typeface="Calibri" panose="020F0502020204030204" pitchFamily="34" charset="0"/>
                        </a:rPr>
                        <a:t>Hexavalent Chromium</a:t>
                      </a:r>
                    </a:p>
                    <a:p>
                      <a:pPr algn="ctr" fontAlgn="ctr"/>
                      <a:r>
                        <a:rPr lang="en-US" sz="1200" b="1" i="0" u="none" strike="noStrike" dirty="0">
                          <a:solidFill>
                            <a:srgbClr val="000000"/>
                          </a:solidFill>
                          <a:effectLst/>
                          <a:latin typeface="Calibri" panose="020F0502020204030204" pitchFamily="34" charset="0"/>
                          <a:cs typeface="Calibri" panose="020F0502020204030204" pitchFamily="34" charset="0"/>
                        </a:rPr>
                        <a:t>Calcium</a:t>
                      </a:r>
                    </a:p>
                    <a:p>
                      <a:pPr algn="ctr" fontAlgn="ctr"/>
                      <a:r>
                        <a:rPr lang="en-US" sz="1200" b="1" i="0" u="none" strike="noStrike" dirty="0">
                          <a:solidFill>
                            <a:srgbClr val="000000"/>
                          </a:solidFill>
                          <a:effectLst/>
                          <a:latin typeface="Calibri" panose="020F0502020204030204" pitchFamily="34" charset="0"/>
                          <a:cs typeface="Calibri" panose="020F0502020204030204" pitchFamily="34" charset="0"/>
                        </a:rPr>
                        <a:t>Magnesium</a:t>
                      </a:r>
                    </a:p>
                    <a:p>
                      <a:pPr algn="ctr" fontAlgn="ctr"/>
                      <a:r>
                        <a:rPr lang="en-US" sz="1200" b="1" i="0" u="none" strike="noStrike" dirty="0">
                          <a:solidFill>
                            <a:srgbClr val="000000"/>
                          </a:solidFill>
                          <a:effectLst/>
                          <a:latin typeface="Calibri" panose="020F0502020204030204" pitchFamily="34" charset="0"/>
                          <a:cs typeface="Calibri" panose="020F0502020204030204" pitchFamily="34" charset="0"/>
                        </a:rPr>
                        <a:t>MBAS</a:t>
                      </a:r>
                    </a:p>
                    <a:p>
                      <a:pPr algn="ctr" fontAlgn="ctr"/>
                      <a:r>
                        <a:rPr lang="en-US" sz="1200" b="1" i="0" u="none" strike="noStrike" dirty="0">
                          <a:solidFill>
                            <a:srgbClr val="000000"/>
                          </a:solidFill>
                          <a:effectLst/>
                          <a:latin typeface="Calibri" panose="020F0502020204030204" pitchFamily="34" charset="0"/>
                          <a:cs typeface="Calibri" panose="020F0502020204030204" pitchFamily="34" charset="0"/>
                        </a:rPr>
                        <a:t>Nitrite</a:t>
                      </a:r>
                    </a:p>
                  </a:txBody>
                  <a:tcPr marL="9525" marR="9525" marT="9525" marB="0" anchor="ctr">
                    <a:solidFill>
                      <a:schemeClr val="bg1"/>
                    </a:solidFill>
                  </a:tcPr>
                </a:tc>
                <a:tc>
                  <a:txBody>
                    <a:bodyPr/>
                    <a:lstStyle/>
                    <a:p>
                      <a:pPr algn="ctr" fontAlgn="ctr"/>
                      <a:r>
                        <a:rPr lang="en-US" sz="1200" b="1" u="none" strike="noStrike" dirty="0">
                          <a:effectLst/>
                          <a:latin typeface="Calibri" panose="020F0502020204030204" pitchFamily="34" charset="0"/>
                          <a:cs typeface="Calibri" panose="020F0502020204030204" pitchFamily="34" charset="0"/>
                        </a:rPr>
                        <a:t>Ppb</a:t>
                      </a:r>
                    </a:p>
                    <a:p>
                      <a:pPr algn="ctr" fontAlgn="ctr"/>
                      <a:endParaRPr lang="en-US" sz="1200" b="1" u="none" strike="noStrike" dirty="0">
                        <a:effectLst/>
                        <a:latin typeface="Calibri" panose="020F0502020204030204" pitchFamily="34" charset="0"/>
                        <a:cs typeface="Calibri" panose="020F0502020204030204" pitchFamily="34" charset="0"/>
                      </a:endParaRPr>
                    </a:p>
                    <a:p>
                      <a:pPr algn="ctr" fontAlgn="ctr"/>
                      <a:r>
                        <a:rPr lang="en-US" sz="1200" b="1" u="none" strike="noStrike" dirty="0">
                          <a:effectLst/>
                          <a:latin typeface="Calibri" panose="020F0502020204030204" pitchFamily="34" charset="0"/>
                          <a:cs typeface="Calibri" panose="020F0502020204030204" pitchFamily="34" charset="0"/>
                        </a:rPr>
                        <a:t>mg/l</a:t>
                      </a:r>
                    </a:p>
                    <a:p>
                      <a:pPr algn="ctr" fontAlgn="ctr"/>
                      <a:r>
                        <a:rPr lang="en-US" sz="1200" b="1" u="none" strike="noStrike" dirty="0">
                          <a:effectLst/>
                          <a:latin typeface="Calibri" panose="020F0502020204030204" pitchFamily="34" charset="0"/>
                          <a:cs typeface="Calibri" panose="020F0502020204030204" pitchFamily="34" charset="0"/>
                        </a:rPr>
                        <a:t>mg/l</a:t>
                      </a:r>
                    </a:p>
                    <a:p>
                      <a:pPr algn="ctr" fontAlgn="ctr"/>
                      <a:r>
                        <a:rPr lang="en-US" sz="1200" b="1" u="none" strike="noStrike" dirty="0">
                          <a:effectLst/>
                          <a:latin typeface="Calibri" panose="020F0502020204030204" pitchFamily="34" charset="0"/>
                          <a:cs typeface="Calibri" panose="020F0502020204030204" pitchFamily="34" charset="0"/>
                        </a:rPr>
                        <a:t>Mg/l</a:t>
                      </a:r>
                    </a:p>
                    <a:p>
                      <a:pPr algn="ctr" fontAlgn="ctr"/>
                      <a:r>
                        <a:rPr lang="en-US" sz="1200" b="1" u="none" strike="noStrike" dirty="0">
                          <a:effectLst/>
                          <a:latin typeface="Calibri" panose="020F0502020204030204" pitchFamily="34" charset="0"/>
                          <a:cs typeface="Calibri" panose="020F0502020204030204" pitchFamily="34" charset="0"/>
                        </a:rPr>
                        <a:t>Mg/l            </a:t>
                      </a:r>
                    </a:p>
                  </a:txBody>
                  <a:tcPr marL="9525" marR="9525" marT="9525" marB="0" anchor="ctr">
                    <a:solidFill>
                      <a:schemeClr val="bg1"/>
                    </a:solidFill>
                  </a:tcPr>
                </a:tc>
                <a:tc>
                  <a:txBody>
                    <a:bodyPr/>
                    <a:lstStyle/>
                    <a:p>
                      <a:pPr algn="ctr" fontAlgn="ctr"/>
                      <a:r>
                        <a:rPr lang="en-US" sz="1200" b="1" u="none" strike="noStrike" dirty="0">
                          <a:effectLst/>
                          <a:latin typeface="Calibri" panose="020F0502020204030204" pitchFamily="34" charset="0"/>
                          <a:cs typeface="Calibri" panose="020F0502020204030204" pitchFamily="34" charset="0"/>
                        </a:rPr>
                        <a:t>10</a:t>
                      </a:r>
                    </a:p>
                    <a:p>
                      <a:pPr algn="ctr" fontAlgn="ctr"/>
                      <a:endParaRPr lang="en-US" sz="1200" b="1" u="none" strike="noStrike" dirty="0">
                        <a:effectLst/>
                        <a:latin typeface="Calibri" panose="020F0502020204030204" pitchFamily="34" charset="0"/>
                        <a:cs typeface="Calibri" panose="020F0502020204030204" pitchFamily="34" charset="0"/>
                      </a:endParaRPr>
                    </a:p>
                    <a:p>
                      <a:pPr algn="ctr" fontAlgn="ctr"/>
                      <a:r>
                        <a:rPr lang="en-US" sz="1200" b="1" i="0" u="none" strike="noStrike" dirty="0">
                          <a:solidFill>
                            <a:srgbClr val="000000"/>
                          </a:solidFill>
                          <a:effectLst/>
                          <a:latin typeface="Calibri" panose="020F0502020204030204" pitchFamily="34" charset="0"/>
                          <a:cs typeface="Calibri" panose="020F0502020204030204" pitchFamily="34" charset="0"/>
                        </a:rPr>
                        <a:t>0.0500</a:t>
                      </a:r>
                    </a:p>
                    <a:p>
                      <a:pPr algn="ctr" fontAlgn="ctr"/>
                      <a:r>
                        <a:rPr lang="en-US" sz="1200" b="1" i="0" u="none" strike="noStrike" dirty="0">
                          <a:solidFill>
                            <a:srgbClr val="000000"/>
                          </a:solidFill>
                          <a:effectLst/>
                          <a:latin typeface="Calibri" panose="020F0502020204030204" pitchFamily="34" charset="0"/>
                          <a:cs typeface="Calibri" panose="020F0502020204030204" pitchFamily="34" charset="0"/>
                        </a:rPr>
                        <a:t>0.100</a:t>
                      </a:r>
                    </a:p>
                    <a:p>
                      <a:pPr algn="ctr" fontAlgn="ctr"/>
                      <a:r>
                        <a:rPr lang="en-US" sz="1200" b="1" i="0" u="none" strike="noStrike" dirty="0">
                          <a:solidFill>
                            <a:srgbClr val="000000"/>
                          </a:solidFill>
                          <a:effectLst/>
                          <a:latin typeface="Calibri" panose="020F0502020204030204" pitchFamily="34" charset="0"/>
                          <a:cs typeface="Calibri" panose="020F0502020204030204" pitchFamily="34" charset="0"/>
                        </a:rPr>
                        <a:t>0.10</a:t>
                      </a:r>
                    </a:p>
                    <a:p>
                      <a:pPr algn="ctr" fontAlgn="ctr"/>
                      <a:r>
                        <a:rPr lang="en-US" sz="1200" b="1" i="0" u="none" strike="noStrike" dirty="0">
                          <a:solidFill>
                            <a:srgbClr val="000000"/>
                          </a:solidFill>
                          <a:effectLst/>
                          <a:latin typeface="Calibri" panose="020F0502020204030204" pitchFamily="34" charset="0"/>
                          <a:cs typeface="Calibri" panose="020F0502020204030204" pitchFamily="34" charset="0"/>
                        </a:rPr>
                        <a:t>10</a:t>
                      </a:r>
                    </a:p>
                  </a:txBody>
                  <a:tcPr marL="9525" marR="9525" marT="9525" marB="0" anchor="ctr">
                    <a:solidFill>
                      <a:schemeClr val="bg1"/>
                    </a:solidFill>
                  </a:tcPr>
                </a:tc>
                <a:tc>
                  <a:txBody>
                    <a:bodyPr/>
                    <a:lstStyle/>
                    <a:p>
                      <a:pPr algn="ctr" fontAlgn="ctr"/>
                      <a:r>
                        <a:rPr lang="en-US" sz="1200" b="1" u="none" strike="noStrike" dirty="0">
                          <a:effectLst/>
                          <a:latin typeface="Calibri" panose="020F0502020204030204" pitchFamily="34" charset="0"/>
                          <a:cs typeface="Calibri" panose="020F0502020204030204" pitchFamily="34" charset="0"/>
                        </a:rPr>
                        <a:t>0.02</a:t>
                      </a:r>
                    </a:p>
                    <a:p>
                      <a:pPr algn="ctr" fontAlgn="ctr"/>
                      <a:endParaRPr lang="en-US" sz="1200" b="1" u="none" strike="noStrike" dirty="0">
                        <a:effectLst/>
                        <a:latin typeface="Calibri" panose="020F0502020204030204" pitchFamily="34" charset="0"/>
                        <a:cs typeface="Calibri" panose="020F0502020204030204" pitchFamily="34" charset="0"/>
                      </a:endParaRPr>
                    </a:p>
                    <a:p>
                      <a:pPr algn="ctr" fontAlgn="ctr"/>
                      <a:r>
                        <a:rPr lang="en-US" sz="1200" b="1" i="0" u="none" strike="noStrike" dirty="0">
                          <a:solidFill>
                            <a:srgbClr val="000000"/>
                          </a:solidFill>
                          <a:effectLst/>
                          <a:latin typeface="Calibri" panose="020F0502020204030204" pitchFamily="34" charset="0"/>
                          <a:cs typeface="Calibri" panose="020F0502020204030204" pitchFamily="34" charset="0"/>
                        </a:rPr>
                        <a:t>n/a</a:t>
                      </a:r>
                    </a:p>
                    <a:p>
                      <a:pPr algn="ctr" fontAlgn="ctr"/>
                      <a:r>
                        <a:rPr lang="en-US" sz="1200" b="1" i="0" u="none" strike="noStrike" dirty="0">
                          <a:solidFill>
                            <a:srgbClr val="000000"/>
                          </a:solidFill>
                          <a:effectLst/>
                          <a:latin typeface="Calibri" panose="020F0502020204030204" pitchFamily="34" charset="0"/>
                          <a:cs typeface="Calibri" panose="020F0502020204030204" pitchFamily="34" charset="0"/>
                        </a:rPr>
                        <a:t>n/a</a:t>
                      </a:r>
                    </a:p>
                    <a:p>
                      <a:pPr algn="ctr" fontAlgn="ctr"/>
                      <a:r>
                        <a:rPr lang="en-US" sz="1200" b="1" i="0" u="none" strike="noStrike" dirty="0">
                          <a:solidFill>
                            <a:srgbClr val="000000"/>
                          </a:solidFill>
                          <a:effectLst/>
                          <a:latin typeface="Calibri" panose="020F0502020204030204" pitchFamily="34" charset="0"/>
                          <a:cs typeface="Calibri" panose="020F0502020204030204" pitchFamily="34" charset="0"/>
                        </a:rPr>
                        <a:t>n/a</a:t>
                      </a:r>
                    </a:p>
                    <a:p>
                      <a:pPr algn="ctr" fontAlgn="ctr"/>
                      <a:r>
                        <a:rPr lang="en-US" sz="1200" b="1" i="0" u="none" strike="noStrike" dirty="0">
                          <a:solidFill>
                            <a:srgbClr val="000000"/>
                          </a:solidFill>
                          <a:effectLst/>
                          <a:latin typeface="Calibri" panose="020F0502020204030204" pitchFamily="34" charset="0"/>
                          <a:cs typeface="Calibri" panose="020F0502020204030204" pitchFamily="34" charset="0"/>
                        </a:rPr>
                        <a:t>10</a:t>
                      </a:r>
                    </a:p>
                  </a:txBody>
                  <a:tcPr marL="9525" marR="9525" marT="9525" marB="0" anchor="ctr">
                    <a:solidFill>
                      <a:schemeClr val="bg1"/>
                    </a:solidFill>
                  </a:tcPr>
                </a:tc>
                <a:tc>
                  <a:txBody>
                    <a:bodyPr/>
                    <a:lstStyle/>
                    <a:p>
                      <a:pPr algn="ctr" fontAlgn="ctr"/>
                      <a:r>
                        <a:rPr lang="en-US" sz="1200" b="1" u="none" strike="noStrike" dirty="0">
                          <a:effectLst/>
                          <a:latin typeface="Calibri" panose="020F0502020204030204" pitchFamily="34" charset="0"/>
                          <a:cs typeface="Calibri" panose="020F0502020204030204" pitchFamily="34" charset="0"/>
                        </a:rPr>
                        <a:t>1</a:t>
                      </a:r>
                    </a:p>
                    <a:p>
                      <a:pPr algn="ctr" fontAlgn="ctr"/>
                      <a:endParaRPr lang="en-US" sz="1200" b="1" i="0" u="none" strike="noStrike" dirty="0">
                        <a:solidFill>
                          <a:srgbClr val="000000"/>
                        </a:solidFill>
                        <a:effectLst/>
                        <a:latin typeface="Calibri" panose="020F0502020204030204" pitchFamily="34" charset="0"/>
                        <a:cs typeface="Calibri" panose="020F0502020204030204" pitchFamily="34" charset="0"/>
                      </a:endParaRPr>
                    </a:p>
                    <a:p>
                      <a:pPr algn="ctr" fontAlgn="ctr"/>
                      <a:r>
                        <a:rPr lang="en-US" sz="1200" b="1" i="0" u="none" strike="noStrike" dirty="0">
                          <a:solidFill>
                            <a:srgbClr val="000000"/>
                          </a:solidFill>
                          <a:effectLst/>
                          <a:latin typeface="Calibri" panose="020F0502020204030204" pitchFamily="34" charset="0"/>
                          <a:cs typeface="Calibri" panose="020F0502020204030204" pitchFamily="34" charset="0"/>
                        </a:rPr>
                        <a:t>1.00</a:t>
                      </a:r>
                    </a:p>
                    <a:p>
                      <a:pPr algn="ctr" fontAlgn="ctr"/>
                      <a:r>
                        <a:rPr lang="en-US" sz="1200" b="1" i="0" u="none" strike="noStrike" dirty="0">
                          <a:solidFill>
                            <a:srgbClr val="000000"/>
                          </a:solidFill>
                          <a:effectLst/>
                          <a:latin typeface="Calibri" panose="020F0502020204030204" pitchFamily="34" charset="0"/>
                          <a:cs typeface="Calibri" panose="020F0502020204030204" pitchFamily="34" charset="0"/>
                        </a:rPr>
                        <a:t>1.00</a:t>
                      </a:r>
                    </a:p>
                    <a:p>
                      <a:pPr algn="ctr" fontAlgn="ctr"/>
                      <a:r>
                        <a:rPr lang="en-US" sz="1200" b="1" i="0" u="none" strike="noStrike" dirty="0">
                          <a:solidFill>
                            <a:srgbClr val="000000"/>
                          </a:solidFill>
                          <a:effectLst/>
                          <a:latin typeface="Calibri" panose="020F0502020204030204" pitchFamily="34" charset="0"/>
                          <a:cs typeface="Calibri" panose="020F0502020204030204" pitchFamily="34" charset="0"/>
                        </a:rPr>
                        <a:t>1.00</a:t>
                      </a:r>
                    </a:p>
                    <a:p>
                      <a:pPr algn="ctr" fontAlgn="ctr"/>
                      <a:r>
                        <a:rPr lang="en-US" sz="1200" b="1" i="0" u="none" strike="noStrike" dirty="0">
                          <a:solidFill>
                            <a:srgbClr val="000000"/>
                          </a:solidFill>
                          <a:effectLst/>
                          <a:latin typeface="Calibri" panose="020F0502020204030204" pitchFamily="34" charset="0"/>
                          <a:cs typeface="Calibri" panose="020F0502020204030204" pitchFamily="34" charset="0"/>
                        </a:rPr>
                        <a:t>0.21</a:t>
                      </a:r>
                    </a:p>
                  </a:txBody>
                  <a:tcPr marL="9525" marR="9525" marT="9525" marB="0" anchor="ctr">
                    <a:solidFill>
                      <a:schemeClr val="bg1"/>
                    </a:solidFill>
                  </a:tcPr>
                </a:tc>
                <a:tc>
                  <a:txBody>
                    <a:bodyPr/>
                    <a:lstStyle/>
                    <a:p>
                      <a:pPr marL="0" marR="0" lvl="0" indent="0" algn="ctr" defTabSz="914400" rtl="0" eaLnBrk="1" fontAlgn="ctr" latinLnBrk="0" hangingPunct="1">
                        <a:lnSpc>
                          <a:spcPct val="100000"/>
                        </a:lnSpc>
                        <a:spcBef>
                          <a:spcPts val="0"/>
                        </a:spcBef>
                        <a:spcAft>
                          <a:spcPts val="0"/>
                        </a:spcAft>
                        <a:buClrTx/>
                        <a:buSzTx/>
                        <a:buFontTx/>
                        <a:buNone/>
                        <a:tabLst/>
                        <a:defRPr/>
                      </a:pPr>
                      <a:endParaRPr lang="en-US" sz="1200" b="1" i="0" u="none" strike="noStrike" dirty="0">
                        <a:solidFill>
                          <a:srgbClr val="000000"/>
                        </a:solidFill>
                        <a:effectLst/>
                        <a:latin typeface="Calibri" panose="020F0502020204030204" pitchFamily="34" charset="0"/>
                        <a:cs typeface="Calibri" panose="020F0502020204030204" pitchFamily="34" charset="0"/>
                      </a:endParaRPr>
                    </a:p>
                    <a:p>
                      <a:pPr marL="0" marR="0" lvl="0" indent="0" algn="ctr" defTabSz="914400" rtl="0" eaLnBrk="1" fontAlgn="ctr" latinLnBrk="0" hangingPunct="1">
                        <a:lnSpc>
                          <a:spcPct val="100000"/>
                        </a:lnSpc>
                        <a:spcBef>
                          <a:spcPts val="0"/>
                        </a:spcBef>
                        <a:spcAft>
                          <a:spcPts val="0"/>
                        </a:spcAft>
                        <a:buClrTx/>
                        <a:buSzTx/>
                        <a:buFontTx/>
                        <a:buNone/>
                        <a:tabLst/>
                        <a:defRPr/>
                      </a:pPr>
                      <a:r>
                        <a:rPr lang="en-US" sz="1200" b="1" i="0" u="none" strike="noStrike" dirty="0">
                          <a:solidFill>
                            <a:srgbClr val="000000"/>
                          </a:solidFill>
                          <a:effectLst/>
                          <a:latin typeface="Calibri" panose="020F0502020204030204" pitchFamily="34" charset="0"/>
                          <a:cs typeface="Calibri" panose="020F0502020204030204" pitchFamily="34" charset="0"/>
                        </a:rPr>
                        <a:t>2.42</a:t>
                      </a:r>
                    </a:p>
                    <a:p>
                      <a:pPr algn="ctr" fontAlgn="ctr"/>
                      <a:endParaRPr lang="en-US" sz="1200" b="1" i="0" u="none" strike="noStrike" dirty="0">
                        <a:solidFill>
                          <a:srgbClr val="000000"/>
                        </a:solidFill>
                        <a:effectLst/>
                        <a:latin typeface="Calibri" panose="020F0502020204030204" pitchFamily="34" charset="0"/>
                        <a:cs typeface="Calibri" panose="020F0502020204030204" pitchFamily="34" charset="0"/>
                      </a:endParaRPr>
                    </a:p>
                    <a:p>
                      <a:pPr algn="ctr" fontAlgn="ctr"/>
                      <a:r>
                        <a:rPr lang="en-US" sz="1200" b="1" i="0" u="none" strike="noStrike" dirty="0">
                          <a:solidFill>
                            <a:srgbClr val="000000"/>
                          </a:solidFill>
                          <a:effectLst/>
                          <a:latin typeface="Calibri" panose="020F0502020204030204" pitchFamily="34" charset="0"/>
                          <a:cs typeface="Calibri" panose="020F0502020204030204" pitchFamily="34" charset="0"/>
                        </a:rPr>
                        <a:t>0-12.54</a:t>
                      </a:r>
                    </a:p>
                    <a:p>
                      <a:pPr algn="ctr" fontAlgn="ctr"/>
                      <a:r>
                        <a:rPr lang="en-US" sz="1200" b="1" i="0" u="none" strike="noStrike" dirty="0">
                          <a:solidFill>
                            <a:srgbClr val="000000"/>
                          </a:solidFill>
                          <a:effectLst/>
                          <a:latin typeface="Calibri" panose="020F0502020204030204" pitchFamily="34" charset="0"/>
                          <a:cs typeface="Calibri" panose="020F0502020204030204" pitchFamily="34" charset="0"/>
                        </a:rPr>
                        <a:t>0-16</a:t>
                      </a:r>
                    </a:p>
                    <a:p>
                      <a:pPr algn="ctr" fontAlgn="ctr"/>
                      <a:r>
                        <a:rPr lang="en-US" sz="1200" b="1" i="0" u="none" strike="noStrike" dirty="0">
                          <a:solidFill>
                            <a:srgbClr val="000000"/>
                          </a:solidFill>
                          <a:effectLst/>
                          <a:latin typeface="Calibri" panose="020F0502020204030204" pitchFamily="34" charset="0"/>
                          <a:cs typeface="Calibri" panose="020F0502020204030204" pitchFamily="34" charset="0"/>
                        </a:rPr>
                        <a:t>0</a:t>
                      </a:r>
                    </a:p>
                    <a:p>
                      <a:pPr algn="ctr" fontAlgn="ctr"/>
                      <a:r>
                        <a:rPr lang="en-US" sz="1200" b="1" i="0" u="none" strike="noStrike" dirty="0">
                          <a:solidFill>
                            <a:srgbClr val="000000"/>
                          </a:solidFill>
                          <a:effectLst/>
                          <a:latin typeface="Calibri" panose="020F0502020204030204" pitchFamily="34" charset="0"/>
                          <a:cs typeface="Calibri" panose="020F0502020204030204" pitchFamily="34" charset="0"/>
                        </a:rPr>
                        <a:t>0.21</a:t>
                      </a:r>
                    </a:p>
                    <a:p>
                      <a:pPr algn="ctr" fontAlgn="ctr"/>
                      <a:endParaRPr lang="en-US" sz="1200" b="1" i="0" u="none" strike="noStrike" dirty="0">
                        <a:solidFill>
                          <a:srgbClr val="000000"/>
                        </a:solidFill>
                        <a:effectLst/>
                        <a:latin typeface="Calibri" panose="020F0502020204030204" pitchFamily="34" charset="0"/>
                        <a:cs typeface="Calibri" panose="020F0502020204030204" pitchFamily="34" charset="0"/>
                      </a:endParaRPr>
                    </a:p>
                  </a:txBody>
                  <a:tcPr marL="9525" marR="9525" marT="9525" marB="0" anchor="ctr">
                    <a:solidFill>
                      <a:schemeClr val="bg1"/>
                    </a:solidFill>
                  </a:tcPr>
                </a:tc>
                <a:tc>
                  <a:txBody>
                    <a:bodyPr/>
                    <a:lstStyle/>
                    <a:p>
                      <a:pPr algn="ctr" fontAlgn="ctr"/>
                      <a:r>
                        <a:rPr lang="en-US" sz="1200" b="1" i="0" u="none" strike="noStrike" dirty="0">
                          <a:solidFill>
                            <a:srgbClr val="000000"/>
                          </a:solidFill>
                          <a:effectLst/>
                          <a:latin typeface="Calibri" panose="020F0502020204030204" pitchFamily="34" charset="0"/>
                          <a:cs typeface="Calibri" panose="020F0502020204030204" pitchFamily="34" charset="0"/>
                        </a:rPr>
                        <a:t>2.42</a:t>
                      </a:r>
                    </a:p>
                    <a:p>
                      <a:pPr algn="ctr" fontAlgn="ctr"/>
                      <a:endParaRPr lang="en-US" sz="1200" b="1" i="0" u="none" strike="noStrike" dirty="0">
                        <a:solidFill>
                          <a:srgbClr val="000000"/>
                        </a:solidFill>
                        <a:effectLst/>
                        <a:latin typeface="Calibri" panose="020F0502020204030204" pitchFamily="34" charset="0"/>
                        <a:cs typeface="Calibri" panose="020F0502020204030204" pitchFamily="34" charset="0"/>
                      </a:endParaRPr>
                    </a:p>
                    <a:p>
                      <a:pPr algn="ctr" fontAlgn="ctr"/>
                      <a:r>
                        <a:rPr lang="en-US" sz="1200" b="1" i="0" u="none" strike="noStrike" dirty="0">
                          <a:solidFill>
                            <a:srgbClr val="000000"/>
                          </a:solidFill>
                          <a:effectLst/>
                          <a:latin typeface="Calibri" panose="020F0502020204030204" pitchFamily="34" charset="0"/>
                          <a:cs typeface="Calibri" panose="020F0502020204030204" pitchFamily="34" charset="0"/>
                        </a:rPr>
                        <a:t>0-25.8</a:t>
                      </a:r>
                    </a:p>
                    <a:p>
                      <a:pPr algn="ctr" fontAlgn="ctr"/>
                      <a:r>
                        <a:rPr lang="en-US" sz="1200" b="1" i="0" u="none" strike="noStrike" dirty="0">
                          <a:solidFill>
                            <a:srgbClr val="000000"/>
                          </a:solidFill>
                          <a:effectLst/>
                          <a:latin typeface="Calibri" panose="020F0502020204030204" pitchFamily="34" charset="0"/>
                          <a:cs typeface="Calibri" panose="020F0502020204030204" pitchFamily="34" charset="0"/>
                        </a:rPr>
                        <a:t>16</a:t>
                      </a:r>
                    </a:p>
                    <a:p>
                      <a:pPr algn="ctr" fontAlgn="ctr"/>
                      <a:r>
                        <a:rPr lang="en-US" sz="1200" b="1" i="0" u="none" strike="noStrike" dirty="0">
                          <a:solidFill>
                            <a:srgbClr val="000000"/>
                          </a:solidFill>
                          <a:effectLst/>
                          <a:latin typeface="Calibri" panose="020F0502020204030204" pitchFamily="34" charset="0"/>
                          <a:cs typeface="Calibri" panose="020F0502020204030204" pitchFamily="34" charset="0"/>
                        </a:rPr>
                        <a:t>0-1.00</a:t>
                      </a:r>
                    </a:p>
                    <a:p>
                      <a:pPr algn="ctr" fontAlgn="ctr"/>
                      <a:r>
                        <a:rPr lang="en-US" sz="1200" b="1" i="0" u="none" strike="noStrike" dirty="0">
                          <a:solidFill>
                            <a:srgbClr val="000000"/>
                          </a:solidFill>
                          <a:effectLst/>
                          <a:latin typeface="Calibri" panose="020F0502020204030204" pitchFamily="34" charset="0"/>
                          <a:cs typeface="Calibri" panose="020F0502020204030204" pitchFamily="34" charset="0"/>
                        </a:rPr>
                        <a:t>0-0.21</a:t>
                      </a:r>
                    </a:p>
                  </a:txBody>
                  <a:tcPr marL="9525" marR="9525" marT="9525" marB="0" anchor="ctr">
                    <a:solidFill>
                      <a:schemeClr val="bg1"/>
                    </a:solidFill>
                  </a:tcPr>
                </a:tc>
                <a:tc>
                  <a:txBody>
                    <a:bodyPr/>
                    <a:lstStyle/>
                    <a:p>
                      <a:pPr algn="ctr" fontAlgn="ctr"/>
                      <a:r>
                        <a:rPr lang="en-US" sz="1200" b="1" u="none" strike="noStrike" dirty="0">
                          <a:effectLst/>
                          <a:latin typeface="Calibri" panose="020F0502020204030204" pitchFamily="34" charset="0"/>
                          <a:cs typeface="Calibri" panose="020F0502020204030204" pitchFamily="34" charset="0"/>
                        </a:rPr>
                        <a:t>2018</a:t>
                      </a:r>
                    </a:p>
                    <a:p>
                      <a:pPr algn="ctr" fontAlgn="ctr"/>
                      <a:endParaRPr lang="en-US" sz="1200" b="1" u="none" strike="noStrike" dirty="0">
                        <a:effectLst/>
                        <a:latin typeface="Calibri" panose="020F0502020204030204" pitchFamily="34" charset="0"/>
                        <a:cs typeface="Calibri" panose="020F0502020204030204" pitchFamily="34" charset="0"/>
                      </a:endParaRPr>
                    </a:p>
                    <a:p>
                      <a:pPr algn="ctr" fontAlgn="ctr"/>
                      <a:r>
                        <a:rPr lang="en-US" sz="1200" b="1" i="0" u="none" strike="noStrike" dirty="0">
                          <a:solidFill>
                            <a:srgbClr val="000000"/>
                          </a:solidFill>
                          <a:effectLst/>
                          <a:latin typeface="Calibri" panose="020F0502020204030204" pitchFamily="34" charset="0"/>
                          <a:cs typeface="Calibri" panose="020F0502020204030204" pitchFamily="34" charset="0"/>
                        </a:rPr>
                        <a:t>2023</a:t>
                      </a:r>
                    </a:p>
                    <a:p>
                      <a:pPr algn="ctr" fontAlgn="ctr"/>
                      <a:r>
                        <a:rPr lang="en-US" sz="1200" b="1" i="0" u="none" strike="noStrike" dirty="0">
                          <a:solidFill>
                            <a:srgbClr val="000000"/>
                          </a:solidFill>
                          <a:effectLst/>
                          <a:latin typeface="Calibri" panose="020F0502020204030204" pitchFamily="34" charset="0"/>
                          <a:cs typeface="Calibri" panose="020F0502020204030204" pitchFamily="34" charset="0"/>
                        </a:rPr>
                        <a:t>2023</a:t>
                      </a:r>
                    </a:p>
                    <a:p>
                      <a:pPr algn="ctr" fontAlgn="ctr"/>
                      <a:r>
                        <a:rPr lang="en-US" sz="1200" b="1" i="0" u="none" strike="noStrike" dirty="0">
                          <a:solidFill>
                            <a:srgbClr val="000000"/>
                          </a:solidFill>
                          <a:effectLst/>
                          <a:latin typeface="Calibri" panose="020F0502020204030204" pitchFamily="34" charset="0"/>
                          <a:cs typeface="Calibri" panose="020F0502020204030204" pitchFamily="34" charset="0"/>
                        </a:rPr>
                        <a:t>2023</a:t>
                      </a:r>
                    </a:p>
                    <a:p>
                      <a:pPr algn="ctr" fontAlgn="ctr"/>
                      <a:r>
                        <a:rPr lang="en-US" sz="1200" b="1" i="0" u="none" strike="noStrike" dirty="0">
                          <a:solidFill>
                            <a:srgbClr val="000000"/>
                          </a:solidFill>
                          <a:effectLst/>
                          <a:latin typeface="Calibri" panose="020F0502020204030204" pitchFamily="34" charset="0"/>
                          <a:cs typeface="Calibri" panose="020F0502020204030204" pitchFamily="34" charset="0"/>
                        </a:rPr>
                        <a:t>2023</a:t>
                      </a:r>
                    </a:p>
                  </a:txBody>
                  <a:tcPr marL="9525" marR="9525" marT="9525" marB="0" anchor="ctr">
                    <a:solidFill>
                      <a:schemeClr val="bg1"/>
                    </a:solidFill>
                  </a:tcPr>
                </a:tc>
                <a:tc>
                  <a:txBody>
                    <a:bodyPr/>
                    <a:lstStyle/>
                    <a:p>
                      <a:pPr algn="ctr" fontAlgn="ctr"/>
                      <a:r>
                        <a:rPr lang="en-US" sz="1200" b="1" u="none" strike="noStrike" dirty="0">
                          <a:effectLst/>
                          <a:latin typeface="Calibri" panose="020F0502020204030204" pitchFamily="34" charset="0"/>
                          <a:cs typeface="Calibri" panose="020F0502020204030204" pitchFamily="34" charset="0"/>
                        </a:rPr>
                        <a:t>No</a:t>
                      </a:r>
                    </a:p>
                    <a:p>
                      <a:pPr algn="ctr" fontAlgn="ctr"/>
                      <a:endParaRPr lang="en-US" sz="1200" b="1" u="none" strike="noStrike" dirty="0">
                        <a:effectLst/>
                        <a:latin typeface="Calibri" panose="020F0502020204030204" pitchFamily="34" charset="0"/>
                        <a:cs typeface="Calibri" panose="020F0502020204030204" pitchFamily="34" charset="0"/>
                      </a:endParaRPr>
                    </a:p>
                    <a:p>
                      <a:pPr algn="ctr" fontAlgn="ctr"/>
                      <a:r>
                        <a:rPr lang="en-US" sz="1200" b="1" i="0" u="none" strike="noStrike" dirty="0">
                          <a:solidFill>
                            <a:srgbClr val="000000"/>
                          </a:solidFill>
                          <a:effectLst/>
                          <a:latin typeface="Calibri" panose="020F0502020204030204" pitchFamily="34" charset="0"/>
                          <a:cs typeface="Calibri" panose="020F0502020204030204" pitchFamily="34" charset="0"/>
                        </a:rPr>
                        <a:t>No</a:t>
                      </a:r>
                    </a:p>
                    <a:p>
                      <a:pPr algn="ctr" fontAlgn="ctr"/>
                      <a:r>
                        <a:rPr lang="en-US" sz="1200" b="1" i="0" u="none" strike="noStrike" dirty="0">
                          <a:solidFill>
                            <a:srgbClr val="000000"/>
                          </a:solidFill>
                          <a:effectLst/>
                          <a:latin typeface="Calibri" panose="020F0502020204030204" pitchFamily="34" charset="0"/>
                          <a:cs typeface="Calibri" panose="020F0502020204030204" pitchFamily="34" charset="0"/>
                        </a:rPr>
                        <a:t>No</a:t>
                      </a:r>
                    </a:p>
                    <a:p>
                      <a:pPr algn="ctr" fontAlgn="ctr"/>
                      <a:r>
                        <a:rPr lang="en-US" sz="1200" b="1" i="0" u="none" strike="noStrike" dirty="0">
                          <a:solidFill>
                            <a:srgbClr val="000000"/>
                          </a:solidFill>
                          <a:effectLst/>
                          <a:latin typeface="Calibri" panose="020F0502020204030204" pitchFamily="34" charset="0"/>
                          <a:cs typeface="Calibri" panose="020F0502020204030204" pitchFamily="34" charset="0"/>
                        </a:rPr>
                        <a:t>No</a:t>
                      </a:r>
                    </a:p>
                    <a:p>
                      <a:pPr algn="ctr" fontAlgn="ctr"/>
                      <a:r>
                        <a:rPr lang="en-US" sz="1200" b="1" i="0" u="none" strike="noStrike" dirty="0">
                          <a:solidFill>
                            <a:srgbClr val="000000"/>
                          </a:solidFill>
                          <a:effectLst/>
                          <a:latin typeface="Calibri" panose="020F0502020204030204" pitchFamily="34" charset="0"/>
                          <a:cs typeface="Calibri" panose="020F0502020204030204" pitchFamily="34" charset="0"/>
                        </a:rPr>
                        <a:t>No</a:t>
                      </a:r>
                    </a:p>
                  </a:txBody>
                  <a:tcPr marL="9525" marR="9525" marT="9525" marB="0" anchor="ctr">
                    <a:solidFill>
                      <a:schemeClr val="bg1"/>
                    </a:solidFill>
                  </a:tcPr>
                </a:tc>
                <a:tc>
                  <a:txBody>
                    <a:bodyPr/>
                    <a:lstStyle/>
                    <a:p>
                      <a:pPr algn="l" fontAlgn="t"/>
                      <a:r>
                        <a:rPr lang="en-US" sz="1200" b="1" u="none" strike="noStrike" dirty="0">
                          <a:effectLst/>
                        </a:rPr>
                        <a:t>Discharge from electroplating factories, leather tanneries, wood preservation, chemical synthesis, refractory production, and textile manufacturing facilities; erosion of natural deposits </a:t>
                      </a:r>
                      <a:endParaRPr lang="en-US" sz="1200" b="1" i="0" u="none" strike="noStrike" dirty="0">
                        <a:solidFill>
                          <a:srgbClr val="000000"/>
                        </a:solidFill>
                        <a:effectLst/>
                        <a:latin typeface="Trebuchet MS" panose="020B0603020202020204" pitchFamily="34" charset="0"/>
                      </a:endParaRPr>
                    </a:p>
                  </a:txBody>
                  <a:tcPr marL="9525" marR="9525" marT="9525" marB="0">
                    <a:solidFill>
                      <a:schemeClr val="bg1"/>
                    </a:solidFill>
                  </a:tcPr>
                </a:tc>
                <a:extLst>
                  <a:ext uri="{0D108BD9-81ED-4DB2-BD59-A6C34878D82A}">
                    <a16:rowId xmlns:a16="http://schemas.microsoft.com/office/drawing/2014/main" val="10006"/>
                  </a:ext>
                </a:extLst>
              </a:tr>
              <a:tr h="2741446">
                <a:tc>
                  <a:txBody>
                    <a:bodyPr/>
                    <a:lstStyle/>
                    <a:p>
                      <a:pPr algn="ctr" fontAlgn="ctr"/>
                      <a:r>
                        <a:rPr lang="en-US" sz="1200" b="1" u="none" strike="noStrike" dirty="0">
                          <a:effectLst/>
                          <a:latin typeface="Calibri" panose="020F0502020204030204" pitchFamily="34" charset="0"/>
                          <a:cs typeface="Calibri" panose="020F0502020204030204" pitchFamily="34" charset="0"/>
                        </a:rPr>
                        <a:t>Nitrate</a:t>
                      </a:r>
                    </a:p>
                    <a:p>
                      <a:pPr algn="ctr" fontAlgn="ctr"/>
                      <a:r>
                        <a:rPr lang="en-US" sz="1200" b="1" i="0" u="none" strike="noStrike" dirty="0">
                          <a:solidFill>
                            <a:srgbClr val="000000"/>
                          </a:solidFill>
                          <a:effectLst/>
                          <a:latin typeface="Calibri" panose="020F0502020204030204" pitchFamily="34" charset="0"/>
                          <a:cs typeface="Calibri" panose="020F0502020204030204" pitchFamily="34" charset="0"/>
                        </a:rPr>
                        <a:t>Aluminum</a:t>
                      </a:r>
                    </a:p>
                    <a:p>
                      <a:pPr algn="ctr" fontAlgn="ctr"/>
                      <a:r>
                        <a:rPr lang="en-US" sz="1200" b="1" i="0" u="none" strike="noStrike" dirty="0">
                          <a:solidFill>
                            <a:srgbClr val="000000"/>
                          </a:solidFill>
                          <a:effectLst/>
                          <a:latin typeface="Calibri" panose="020F0502020204030204" pitchFamily="34" charset="0"/>
                          <a:cs typeface="Calibri" panose="020F0502020204030204" pitchFamily="34" charset="0"/>
                        </a:rPr>
                        <a:t>Antimony</a:t>
                      </a:r>
                    </a:p>
                    <a:p>
                      <a:pPr algn="ctr" fontAlgn="ctr"/>
                      <a:r>
                        <a:rPr lang="en-US" sz="1200" b="1" i="0" u="none" strike="noStrike" dirty="0">
                          <a:solidFill>
                            <a:srgbClr val="000000"/>
                          </a:solidFill>
                          <a:effectLst/>
                          <a:latin typeface="Calibri" panose="020F0502020204030204" pitchFamily="34" charset="0"/>
                          <a:cs typeface="Calibri" panose="020F0502020204030204" pitchFamily="34" charset="0"/>
                        </a:rPr>
                        <a:t>Barium</a:t>
                      </a:r>
                    </a:p>
                    <a:p>
                      <a:pPr algn="ctr" fontAlgn="ctr"/>
                      <a:r>
                        <a:rPr lang="en-US" sz="1200" b="1" i="0" u="none" strike="noStrike" dirty="0">
                          <a:solidFill>
                            <a:srgbClr val="000000"/>
                          </a:solidFill>
                          <a:effectLst/>
                          <a:latin typeface="Calibri" panose="020F0502020204030204" pitchFamily="34" charset="0"/>
                          <a:cs typeface="Calibri" panose="020F0502020204030204" pitchFamily="34" charset="0"/>
                        </a:rPr>
                        <a:t>Beryllium</a:t>
                      </a:r>
                    </a:p>
                    <a:p>
                      <a:pPr algn="ctr" fontAlgn="ctr"/>
                      <a:r>
                        <a:rPr lang="en-US" sz="1200" b="1" i="0" u="none" strike="noStrike" dirty="0">
                          <a:solidFill>
                            <a:srgbClr val="000000"/>
                          </a:solidFill>
                          <a:effectLst/>
                          <a:latin typeface="Calibri" panose="020F0502020204030204" pitchFamily="34" charset="0"/>
                          <a:cs typeface="Calibri" panose="020F0502020204030204" pitchFamily="34" charset="0"/>
                        </a:rPr>
                        <a:t>Cadmium</a:t>
                      </a:r>
                    </a:p>
                    <a:p>
                      <a:pPr algn="ctr" fontAlgn="ctr"/>
                      <a:r>
                        <a:rPr lang="en-US" sz="1200" b="1" i="0" u="none" strike="noStrike" dirty="0">
                          <a:solidFill>
                            <a:srgbClr val="000000"/>
                          </a:solidFill>
                          <a:effectLst/>
                          <a:latin typeface="Calibri" panose="020F0502020204030204" pitchFamily="34" charset="0"/>
                          <a:cs typeface="Calibri" panose="020F0502020204030204" pitchFamily="34" charset="0"/>
                        </a:rPr>
                        <a:t>Chromium</a:t>
                      </a:r>
                    </a:p>
                    <a:p>
                      <a:pPr algn="ctr" fontAlgn="ctr"/>
                      <a:r>
                        <a:rPr lang="en-US" sz="1200" b="1" i="0" u="none" strike="noStrike" dirty="0">
                          <a:solidFill>
                            <a:srgbClr val="000000"/>
                          </a:solidFill>
                          <a:effectLst/>
                          <a:latin typeface="Calibri" panose="020F0502020204030204" pitchFamily="34" charset="0"/>
                          <a:cs typeface="Calibri" panose="020F0502020204030204" pitchFamily="34" charset="0"/>
                        </a:rPr>
                        <a:t>Manganese</a:t>
                      </a:r>
                    </a:p>
                    <a:p>
                      <a:pPr algn="ctr" fontAlgn="ctr"/>
                      <a:r>
                        <a:rPr lang="en-US" sz="1200" b="1" i="0" u="none" strike="noStrike" dirty="0">
                          <a:solidFill>
                            <a:srgbClr val="000000"/>
                          </a:solidFill>
                          <a:effectLst/>
                          <a:latin typeface="Calibri" panose="020F0502020204030204" pitchFamily="34" charset="0"/>
                          <a:cs typeface="Calibri" panose="020F0502020204030204" pitchFamily="34" charset="0"/>
                        </a:rPr>
                        <a:t>Mercury</a:t>
                      </a:r>
                    </a:p>
                    <a:p>
                      <a:pPr algn="ctr" fontAlgn="ctr"/>
                      <a:r>
                        <a:rPr lang="en-US" sz="1200" b="1" i="0" u="none" strike="noStrike" dirty="0">
                          <a:solidFill>
                            <a:srgbClr val="000000"/>
                          </a:solidFill>
                          <a:effectLst/>
                          <a:latin typeface="Calibri" panose="020F0502020204030204" pitchFamily="34" charset="0"/>
                          <a:cs typeface="Calibri" panose="020F0502020204030204" pitchFamily="34" charset="0"/>
                        </a:rPr>
                        <a:t>Nickel</a:t>
                      </a:r>
                    </a:p>
                    <a:p>
                      <a:pPr algn="ctr" fontAlgn="ctr"/>
                      <a:r>
                        <a:rPr lang="en-US" sz="1200" b="1" i="0" u="none" strike="noStrike" dirty="0">
                          <a:solidFill>
                            <a:srgbClr val="000000"/>
                          </a:solidFill>
                          <a:effectLst/>
                          <a:latin typeface="Calibri" panose="020F0502020204030204" pitchFamily="34" charset="0"/>
                          <a:cs typeface="Calibri" panose="020F0502020204030204" pitchFamily="34" charset="0"/>
                        </a:rPr>
                        <a:t>Selenium</a:t>
                      </a:r>
                    </a:p>
                    <a:p>
                      <a:pPr algn="ctr" fontAlgn="ctr"/>
                      <a:r>
                        <a:rPr lang="en-US" sz="1200" b="1" i="0" u="none" strike="noStrike" dirty="0">
                          <a:solidFill>
                            <a:srgbClr val="000000"/>
                          </a:solidFill>
                          <a:effectLst/>
                          <a:latin typeface="Calibri" panose="020F0502020204030204" pitchFamily="34" charset="0"/>
                          <a:cs typeface="Calibri" panose="020F0502020204030204" pitchFamily="34" charset="0"/>
                        </a:rPr>
                        <a:t>Silver</a:t>
                      </a:r>
                    </a:p>
                    <a:p>
                      <a:pPr algn="ctr" fontAlgn="ctr"/>
                      <a:r>
                        <a:rPr lang="en-US" sz="1200" b="1" i="0" u="none" strike="noStrike" dirty="0">
                          <a:solidFill>
                            <a:srgbClr val="000000"/>
                          </a:solidFill>
                          <a:effectLst/>
                          <a:latin typeface="Calibri" panose="020F0502020204030204" pitchFamily="34" charset="0"/>
                          <a:cs typeface="Calibri" panose="020F0502020204030204" pitchFamily="34" charset="0"/>
                        </a:rPr>
                        <a:t>Zinc</a:t>
                      </a:r>
                    </a:p>
                    <a:p>
                      <a:pPr algn="ctr" fontAlgn="ctr"/>
                      <a:endParaRPr lang="en-US" sz="1200" b="1" i="0" u="none" strike="noStrike" dirty="0">
                        <a:solidFill>
                          <a:srgbClr val="000000"/>
                        </a:solidFill>
                        <a:effectLst/>
                        <a:latin typeface="Calibri" panose="020F0502020204030204" pitchFamily="34" charset="0"/>
                        <a:cs typeface="Calibri" panose="020F0502020204030204" pitchFamily="34" charset="0"/>
                      </a:endParaRPr>
                    </a:p>
                  </a:txBody>
                  <a:tcPr marL="9525" marR="9525" marT="9525" marB="0" anchor="ctr">
                    <a:solidFill>
                      <a:schemeClr val="bg1"/>
                    </a:solidFill>
                  </a:tcPr>
                </a:tc>
                <a:tc>
                  <a:txBody>
                    <a:bodyPr/>
                    <a:lstStyle/>
                    <a:p>
                      <a:pPr algn="ctr" fontAlgn="ctr"/>
                      <a:r>
                        <a:rPr lang="en-US" sz="1200" b="1" u="none" strike="noStrike" dirty="0">
                          <a:effectLst/>
                          <a:latin typeface="Calibri" panose="020F0502020204030204" pitchFamily="34" charset="0"/>
                          <a:cs typeface="Calibri" panose="020F0502020204030204" pitchFamily="34" charset="0"/>
                        </a:rPr>
                        <a:t>Ppm</a:t>
                      </a:r>
                    </a:p>
                    <a:p>
                      <a:pPr algn="ctr" fontAlgn="ctr"/>
                      <a:r>
                        <a:rPr lang="en-US" sz="1200" b="1" u="none" strike="noStrike" dirty="0">
                          <a:effectLst/>
                          <a:latin typeface="Calibri" panose="020F0502020204030204" pitchFamily="34" charset="0"/>
                          <a:cs typeface="Calibri" panose="020F0502020204030204" pitchFamily="34" charset="0"/>
                        </a:rPr>
                        <a:t>Ug/l</a:t>
                      </a:r>
                    </a:p>
                    <a:p>
                      <a:pPr algn="ctr" fontAlgn="ctr"/>
                      <a:r>
                        <a:rPr lang="en-US" sz="1200" b="1" u="none" strike="noStrike" dirty="0">
                          <a:effectLst/>
                          <a:latin typeface="Calibri" panose="020F0502020204030204" pitchFamily="34" charset="0"/>
                          <a:cs typeface="Calibri" panose="020F0502020204030204" pitchFamily="34" charset="0"/>
                        </a:rPr>
                        <a:t>Ug/l</a:t>
                      </a:r>
                    </a:p>
                    <a:p>
                      <a:pPr algn="ctr" fontAlgn="ctr"/>
                      <a:r>
                        <a:rPr lang="en-US" sz="1200" b="1" u="none" strike="noStrike" dirty="0">
                          <a:effectLst/>
                          <a:latin typeface="Calibri" panose="020F0502020204030204" pitchFamily="34" charset="0"/>
                          <a:cs typeface="Calibri" panose="020F0502020204030204" pitchFamily="34" charset="0"/>
                        </a:rPr>
                        <a:t>Ug/l</a:t>
                      </a:r>
                    </a:p>
                    <a:p>
                      <a:pPr algn="ctr" fontAlgn="ctr"/>
                      <a:r>
                        <a:rPr lang="en-US" sz="1200" b="1" u="none" strike="noStrike" dirty="0">
                          <a:effectLst/>
                          <a:latin typeface="Calibri" panose="020F0502020204030204" pitchFamily="34" charset="0"/>
                          <a:cs typeface="Calibri" panose="020F0502020204030204" pitchFamily="34" charset="0"/>
                        </a:rPr>
                        <a:t>Ug/l</a:t>
                      </a:r>
                    </a:p>
                    <a:p>
                      <a:pPr algn="ctr" fontAlgn="ctr"/>
                      <a:r>
                        <a:rPr lang="en-US" sz="1200" b="1" u="none" strike="noStrike" dirty="0">
                          <a:effectLst/>
                          <a:latin typeface="Calibri" panose="020F0502020204030204" pitchFamily="34" charset="0"/>
                          <a:cs typeface="Calibri" panose="020F0502020204030204" pitchFamily="34" charset="0"/>
                        </a:rPr>
                        <a:t>Ug/l</a:t>
                      </a:r>
                    </a:p>
                    <a:p>
                      <a:pPr algn="ctr" fontAlgn="ctr"/>
                      <a:r>
                        <a:rPr lang="en-US" sz="1200" b="1" i="0" u="none" strike="noStrike" dirty="0">
                          <a:solidFill>
                            <a:srgbClr val="000000"/>
                          </a:solidFill>
                          <a:effectLst/>
                          <a:latin typeface="Calibri" panose="020F0502020204030204" pitchFamily="34" charset="0"/>
                          <a:cs typeface="Calibri" panose="020F0502020204030204" pitchFamily="34" charset="0"/>
                        </a:rPr>
                        <a:t>Ug/l</a:t>
                      </a:r>
                    </a:p>
                    <a:p>
                      <a:pPr algn="ctr" fontAlgn="ctr"/>
                      <a:r>
                        <a:rPr lang="en-US" sz="1200" b="1" i="0" u="none" strike="noStrike" dirty="0">
                          <a:solidFill>
                            <a:srgbClr val="000000"/>
                          </a:solidFill>
                          <a:effectLst/>
                          <a:latin typeface="Calibri" panose="020F0502020204030204" pitchFamily="34" charset="0"/>
                          <a:cs typeface="Calibri" panose="020F0502020204030204" pitchFamily="34" charset="0"/>
                        </a:rPr>
                        <a:t>Ug/l</a:t>
                      </a:r>
                    </a:p>
                    <a:p>
                      <a:pPr algn="ctr" fontAlgn="ctr"/>
                      <a:r>
                        <a:rPr lang="en-US" sz="1200" b="1" i="0" u="none" strike="noStrike" dirty="0">
                          <a:solidFill>
                            <a:srgbClr val="000000"/>
                          </a:solidFill>
                          <a:effectLst/>
                          <a:latin typeface="Calibri" panose="020F0502020204030204" pitchFamily="34" charset="0"/>
                          <a:cs typeface="Calibri" panose="020F0502020204030204" pitchFamily="34" charset="0"/>
                        </a:rPr>
                        <a:t>Ug/l</a:t>
                      </a:r>
                    </a:p>
                    <a:p>
                      <a:pPr algn="ctr" fontAlgn="ctr"/>
                      <a:r>
                        <a:rPr lang="en-US" sz="1200" b="1" i="0" u="none" strike="noStrike" dirty="0">
                          <a:solidFill>
                            <a:srgbClr val="000000"/>
                          </a:solidFill>
                          <a:effectLst/>
                          <a:latin typeface="Calibri" panose="020F0502020204030204" pitchFamily="34" charset="0"/>
                          <a:cs typeface="Calibri" panose="020F0502020204030204" pitchFamily="34" charset="0"/>
                        </a:rPr>
                        <a:t>Ug/l</a:t>
                      </a:r>
                    </a:p>
                    <a:p>
                      <a:pPr algn="ctr" fontAlgn="ctr"/>
                      <a:r>
                        <a:rPr lang="en-US" sz="1200" b="1" i="0" u="none" strike="noStrike" dirty="0">
                          <a:solidFill>
                            <a:srgbClr val="000000"/>
                          </a:solidFill>
                          <a:effectLst/>
                          <a:latin typeface="Calibri" panose="020F0502020204030204" pitchFamily="34" charset="0"/>
                          <a:cs typeface="Calibri" panose="020F0502020204030204" pitchFamily="34" charset="0"/>
                        </a:rPr>
                        <a:t>Ug/l</a:t>
                      </a:r>
                    </a:p>
                    <a:p>
                      <a:pPr algn="ctr" fontAlgn="ctr"/>
                      <a:r>
                        <a:rPr lang="en-US" sz="1200" b="1" i="0" u="none" strike="noStrike" dirty="0">
                          <a:solidFill>
                            <a:srgbClr val="000000"/>
                          </a:solidFill>
                          <a:effectLst/>
                          <a:latin typeface="Calibri" panose="020F0502020204030204" pitchFamily="34" charset="0"/>
                          <a:cs typeface="Calibri" panose="020F0502020204030204" pitchFamily="34" charset="0"/>
                        </a:rPr>
                        <a:t>Ug/l</a:t>
                      </a:r>
                    </a:p>
                    <a:p>
                      <a:pPr algn="ctr" fontAlgn="ctr"/>
                      <a:r>
                        <a:rPr lang="en-US" sz="1200" b="1" i="0" u="none" strike="noStrike" dirty="0">
                          <a:solidFill>
                            <a:srgbClr val="000000"/>
                          </a:solidFill>
                          <a:effectLst/>
                          <a:latin typeface="Calibri" panose="020F0502020204030204" pitchFamily="34" charset="0"/>
                          <a:cs typeface="Calibri" panose="020F0502020204030204" pitchFamily="34" charset="0"/>
                        </a:rPr>
                        <a:t>Ug/l</a:t>
                      </a:r>
                    </a:p>
                    <a:p>
                      <a:pPr algn="ctr" fontAlgn="ctr"/>
                      <a:endParaRPr lang="en-US" sz="1200" b="1" i="0" u="none" strike="noStrike" dirty="0">
                        <a:solidFill>
                          <a:srgbClr val="000000"/>
                        </a:solidFill>
                        <a:effectLst/>
                        <a:latin typeface="Calibri" panose="020F0502020204030204" pitchFamily="34" charset="0"/>
                        <a:cs typeface="Calibri" panose="020F0502020204030204" pitchFamily="34" charset="0"/>
                      </a:endParaRPr>
                    </a:p>
                  </a:txBody>
                  <a:tcPr marL="9525" marR="9525" marT="9525" marB="0" anchor="ctr">
                    <a:solidFill>
                      <a:schemeClr val="bg1"/>
                    </a:solidFill>
                  </a:tcPr>
                </a:tc>
                <a:tc>
                  <a:txBody>
                    <a:bodyPr/>
                    <a:lstStyle/>
                    <a:p>
                      <a:pPr algn="ctr" fontAlgn="ctr"/>
                      <a:r>
                        <a:rPr lang="en-US" sz="1200" b="1" i="0" u="none" strike="noStrike" dirty="0">
                          <a:solidFill>
                            <a:srgbClr val="000000"/>
                          </a:solidFill>
                          <a:effectLst/>
                          <a:latin typeface="Calibri" panose="020F0502020204030204" pitchFamily="34" charset="0"/>
                          <a:cs typeface="Calibri" panose="020F0502020204030204" pitchFamily="34" charset="0"/>
                        </a:rPr>
                        <a:t>10</a:t>
                      </a:r>
                    </a:p>
                    <a:p>
                      <a:pPr algn="ctr" fontAlgn="ctr"/>
                      <a:r>
                        <a:rPr lang="en-US" sz="1200" b="1" i="0" u="none" strike="noStrike" dirty="0">
                          <a:solidFill>
                            <a:srgbClr val="000000"/>
                          </a:solidFill>
                          <a:effectLst/>
                          <a:latin typeface="Calibri" panose="020F0502020204030204" pitchFamily="34" charset="0"/>
                          <a:cs typeface="Calibri" panose="020F0502020204030204" pitchFamily="34" charset="0"/>
                        </a:rPr>
                        <a:t>1000</a:t>
                      </a:r>
                    </a:p>
                    <a:p>
                      <a:pPr algn="ctr" fontAlgn="ctr"/>
                      <a:r>
                        <a:rPr lang="en-US" sz="1200" b="1" i="0" u="none" strike="noStrike" dirty="0">
                          <a:solidFill>
                            <a:srgbClr val="000000"/>
                          </a:solidFill>
                          <a:effectLst/>
                          <a:latin typeface="Calibri" panose="020F0502020204030204" pitchFamily="34" charset="0"/>
                          <a:cs typeface="Calibri" panose="020F0502020204030204" pitchFamily="34" charset="0"/>
                        </a:rPr>
                        <a:t>0</a:t>
                      </a:r>
                    </a:p>
                    <a:p>
                      <a:pPr algn="ctr" fontAlgn="ctr"/>
                      <a:r>
                        <a:rPr lang="en-US" sz="1200" b="1" i="0" u="none" strike="noStrike" dirty="0">
                          <a:solidFill>
                            <a:srgbClr val="000000"/>
                          </a:solidFill>
                          <a:effectLst/>
                          <a:latin typeface="Calibri" panose="020F0502020204030204" pitchFamily="34" charset="0"/>
                          <a:cs typeface="Calibri" panose="020F0502020204030204" pitchFamily="34" charset="0"/>
                        </a:rPr>
                        <a:t>1000</a:t>
                      </a:r>
                    </a:p>
                    <a:p>
                      <a:pPr algn="ctr" fontAlgn="ctr"/>
                      <a:r>
                        <a:rPr lang="en-US" sz="1200" b="1" i="0" u="none" strike="noStrike" dirty="0">
                          <a:solidFill>
                            <a:srgbClr val="000000"/>
                          </a:solidFill>
                          <a:effectLst/>
                          <a:latin typeface="Calibri" panose="020F0502020204030204" pitchFamily="34" charset="0"/>
                          <a:cs typeface="Calibri" panose="020F0502020204030204" pitchFamily="34" charset="0"/>
                        </a:rPr>
                        <a:t>4</a:t>
                      </a:r>
                    </a:p>
                    <a:p>
                      <a:pPr algn="ctr" fontAlgn="ctr"/>
                      <a:r>
                        <a:rPr lang="en-US" sz="1200" b="1" i="0" u="none" strike="noStrike" dirty="0">
                          <a:solidFill>
                            <a:srgbClr val="000000"/>
                          </a:solidFill>
                          <a:effectLst/>
                          <a:latin typeface="Calibri" panose="020F0502020204030204" pitchFamily="34" charset="0"/>
                          <a:cs typeface="Calibri" panose="020F0502020204030204" pitchFamily="34" charset="0"/>
                        </a:rPr>
                        <a:t>5</a:t>
                      </a:r>
                    </a:p>
                    <a:p>
                      <a:pPr algn="ctr" fontAlgn="ctr"/>
                      <a:r>
                        <a:rPr lang="en-US" sz="1200" b="1" i="0" u="none" strike="noStrike" dirty="0">
                          <a:solidFill>
                            <a:srgbClr val="000000"/>
                          </a:solidFill>
                          <a:effectLst/>
                          <a:latin typeface="Calibri" panose="020F0502020204030204" pitchFamily="34" charset="0"/>
                          <a:cs typeface="Calibri" panose="020F0502020204030204" pitchFamily="34" charset="0"/>
                        </a:rPr>
                        <a:t>50</a:t>
                      </a:r>
                    </a:p>
                    <a:p>
                      <a:pPr algn="ctr" fontAlgn="ctr"/>
                      <a:r>
                        <a:rPr lang="en-US" sz="1200" b="1" i="0" u="none" strike="noStrike" dirty="0">
                          <a:solidFill>
                            <a:srgbClr val="000000"/>
                          </a:solidFill>
                          <a:effectLst/>
                          <a:latin typeface="Calibri" panose="020F0502020204030204" pitchFamily="34" charset="0"/>
                          <a:cs typeface="Calibri" panose="020F0502020204030204" pitchFamily="34" charset="0"/>
                        </a:rPr>
                        <a:t>50</a:t>
                      </a:r>
                    </a:p>
                    <a:p>
                      <a:pPr algn="ctr" fontAlgn="ctr"/>
                      <a:r>
                        <a:rPr lang="en-US" sz="1200" b="1" i="0" u="none" strike="noStrike" dirty="0">
                          <a:solidFill>
                            <a:srgbClr val="000000"/>
                          </a:solidFill>
                          <a:effectLst/>
                          <a:latin typeface="Calibri" panose="020F0502020204030204" pitchFamily="34" charset="0"/>
                          <a:cs typeface="Calibri" panose="020F0502020204030204" pitchFamily="34" charset="0"/>
                        </a:rPr>
                        <a:t>2</a:t>
                      </a:r>
                    </a:p>
                    <a:p>
                      <a:pPr algn="ctr" fontAlgn="ctr"/>
                      <a:r>
                        <a:rPr lang="en-US" sz="1200" b="1" i="0" u="none" strike="noStrike" dirty="0">
                          <a:solidFill>
                            <a:srgbClr val="000000"/>
                          </a:solidFill>
                          <a:effectLst/>
                          <a:latin typeface="Calibri" panose="020F0502020204030204" pitchFamily="34" charset="0"/>
                          <a:cs typeface="Calibri" panose="020F0502020204030204" pitchFamily="34" charset="0"/>
                        </a:rPr>
                        <a:t>100</a:t>
                      </a:r>
                    </a:p>
                    <a:p>
                      <a:pPr algn="ctr" fontAlgn="ctr"/>
                      <a:r>
                        <a:rPr lang="en-US" sz="1200" b="1" i="0" u="none" strike="noStrike" dirty="0">
                          <a:solidFill>
                            <a:srgbClr val="000000"/>
                          </a:solidFill>
                          <a:effectLst/>
                          <a:latin typeface="Calibri" panose="020F0502020204030204" pitchFamily="34" charset="0"/>
                          <a:cs typeface="Calibri" panose="020F0502020204030204" pitchFamily="34" charset="0"/>
                        </a:rPr>
                        <a:t>50</a:t>
                      </a:r>
                    </a:p>
                    <a:p>
                      <a:pPr algn="ctr" fontAlgn="ctr"/>
                      <a:r>
                        <a:rPr lang="en-US" sz="1200" b="1" i="0" u="none" strike="noStrike" dirty="0">
                          <a:solidFill>
                            <a:srgbClr val="000000"/>
                          </a:solidFill>
                          <a:effectLst/>
                          <a:latin typeface="Calibri" panose="020F0502020204030204" pitchFamily="34" charset="0"/>
                          <a:cs typeface="Calibri" panose="020F0502020204030204" pitchFamily="34" charset="0"/>
                        </a:rPr>
                        <a:t>100</a:t>
                      </a:r>
                    </a:p>
                    <a:p>
                      <a:pPr algn="ctr" fontAlgn="ctr"/>
                      <a:r>
                        <a:rPr lang="en-US" sz="1200" b="1" i="0" u="none" strike="noStrike" dirty="0">
                          <a:solidFill>
                            <a:srgbClr val="000000"/>
                          </a:solidFill>
                          <a:effectLst/>
                          <a:latin typeface="Calibri" panose="020F0502020204030204" pitchFamily="34" charset="0"/>
                          <a:cs typeface="Calibri" panose="020F0502020204030204" pitchFamily="34" charset="0"/>
                        </a:rPr>
                        <a:t>1.0</a:t>
                      </a:r>
                    </a:p>
                    <a:p>
                      <a:pPr algn="ctr" fontAlgn="ctr"/>
                      <a:endParaRPr lang="en-US" sz="1200" b="1" i="0" u="none" strike="noStrike" dirty="0">
                        <a:solidFill>
                          <a:srgbClr val="000000"/>
                        </a:solidFill>
                        <a:effectLst/>
                        <a:latin typeface="Calibri" panose="020F0502020204030204" pitchFamily="34" charset="0"/>
                        <a:cs typeface="Calibri" panose="020F0502020204030204" pitchFamily="34" charset="0"/>
                      </a:endParaRPr>
                    </a:p>
                  </a:txBody>
                  <a:tcPr marL="9525" marR="9525" marT="9525" marB="0" anchor="ctr">
                    <a:solidFill>
                      <a:schemeClr val="bg1"/>
                    </a:solidFill>
                  </a:tcPr>
                </a:tc>
                <a:tc>
                  <a:txBody>
                    <a:bodyPr/>
                    <a:lstStyle/>
                    <a:p>
                      <a:pPr algn="ctr" fontAlgn="ctr"/>
                      <a:r>
                        <a:rPr lang="en-US" sz="1200" b="1" i="0" u="none" strike="noStrike" dirty="0">
                          <a:solidFill>
                            <a:srgbClr val="000000"/>
                          </a:solidFill>
                          <a:effectLst/>
                          <a:latin typeface="Calibri" panose="020F0502020204030204" pitchFamily="34" charset="0"/>
                          <a:cs typeface="Calibri" panose="020F0502020204030204" pitchFamily="34" charset="0"/>
                        </a:rPr>
                        <a:t>10</a:t>
                      </a:r>
                    </a:p>
                    <a:p>
                      <a:pPr algn="ctr" fontAlgn="ctr"/>
                      <a:r>
                        <a:rPr lang="en-US" sz="1200" b="1" i="0" u="none" strike="noStrike" dirty="0">
                          <a:solidFill>
                            <a:srgbClr val="000000"/>
                          </a:solidFill>
                          <a:effectLst/>
                          <a:latin typeface="Calibri" panose="020F0502020204030204" pitchFamily="34" charset="0"/>
                          <a:cs typeface="Calibri" panose="020F0502020204030204" pitchFamily="34" charset="0"/>
                        </a:rPr>
                        <a:t>n/a</a:t>
                      </a:r>
                    </a:p>
                    <a:p>
                      <a:pPr algn="ctr" fontAlgn="ctr"/>
                      <a:r>
                        <a:rPr lang="en-US" sz="1200" b="1" i="0" u="none" strike="noStrike" dirty="0">
                          <a:solidFill>
                            <a:srgbClr val="000000"/>
                          </a:solidFill>
                          <a:effectLst/>
                          <a:latin typeface="Calibri" panose="020F0502020204030204" pitchFamily="34" charset="0"/>
                          <a:cs typeface="Calibri" panose="020F0502020204030204" pitchFamily="34" charset="0"/>
                        </a:rPr>
                        <a:t>n/a</a:t>
                      </a:r>
                    </a:p>
                    <a:p>
                      <a:pPr algn="ctr" fontAlgn="ctr"/>
                      <a:r>
                        <a:rPr lang="en-US" sz="1200" b="1" i="0" u="none" strike="noStrike" dirty="0">
                          <a:solidFill>
                            <a:srgbClr val="000000"/>
                          </a:solidFill>
                          <a:effectLst/>
                          <a:latin typeface="Calibri" panose="020F0502020204030204" pitchFamily="34" charset="0"/>
                          <a:cs typeface="Calibri" panose="020F0502020204030204" pitchFamily="34" charset="0"/>
                        </a:rPr>
                        <a:t>n/a</a:t>
                      </a:r>
                    </a:p>
                    <a:p>
                      <a:pPr algn="ctr" fontAlgn="ctr"/>
                      <a:r>
                        <a:rPr lang="en-US" sz="1200" b="1" i="0" u="none" strike="noStrike" dirty="0">
                          <a:solidFill>
                            <a:srgbClr val="000000"/>
                          </a:solidFill>
                          <a:effectLst/>
                          <a:latin typeface="Calibri" panose="020F0502020204030204" pitchFamily="34" charset="0"/>
                          <a:cs typeface="Calibri" panose="020F0502020204030204" pitchFamily="34" charset="0"/>
                        </a:rPr>
                        <a:t>n/a</a:t>
                      </a:r>
                    </a:p>
                    <a:p>
                      <a:pPr algn="ctr" fontAlgn="ctr"/>
                      <a:r>
                        <a:rPr lang="en-US" sz="1200" b="1" i="0" u="none" strike="noStrike" dirty="0">
                          <a:solidFill>
                            <a:srgbClr val="000000"/>
                          </a:solidFill>
                          <a:effectLst/>
                          <a:latin typeface="Calibri" panose="020F0502020204030204" pitchFamily="34" charset="0"/>
                          <a:cs typeface="Calibri" panose="020F0502020204030204" pitchFamily="34" charset="0"/>
                        </a:rPr>
                        <a:t>n/a</a:t>
                      </a:r>
                    </a:p>
                    <a:p>
                      <a:pPr algn="ctr" fontAlgn="ctr"/>
                      <a:r>
                        <a:rPr lang="en-US" sz="1200" b="1" i="0" u="none" strike="noStrike" dirty="0">
                          <a:solidFill>
                            <a:srgbClr val="000000"/>
                          </a:solidFill>
                          <a:effectLst/>
                          <a:latin typeface="Calibri" panose="020F0502020204030204" pitchFamily="34" charset="0"/>
                          <a:cs typeface="Calibri" panose="020F0502020204030204" pitchFamily="34" charset="0"/>
                        </a:rPr>
                        <a:t>n/a</a:t>
                      </a:r>
                    </a:p>
                    <a:p>
                      <a:pPr algn="ctr" fontAlgn="ctr"/>
                      <a:r>
                        <a:rPr lang="en-US" sz="1200" b="1" i="0" u="none" strike="noStrike" dirty="0">
                          <a:solidFill>
                            <a:srgbClr val="000000"/>
                          </a:solidFill>
                          <a:effectLst/>
                          <a:latin typeface="Calibri" panose="020F0502020204030204" pitchFamily="34" charset="0"/>
                          <a:cs typeface="Calibri" panose="020F0502020204030204" pitchFamily="34" charset="0"/>
                        </a:rPr>
                        <a:t>n/a</a:t>
                      </a:r>
                    </a:p>
                    <a:p>
                      <a:pPr algn="ctr" fontAlgn="ctr"/>
                      <a:r>
                        <a:rPr lang="en-US" sz="1200" b="1" i="0" u="none" strike="noStrike" dirty="0">
                          <a:solidFill>
                            <a:srgbClr val="000000"/>
                          </a:solidFill>
                          <a:effectLst/>
                          <a:latin typeface="Calibri" panose="020F0502020204030204" pitchFamily="34" charset="0"/>
                          <a:cs typeface="Calibri" panose="020F0502020204030204" pitchFamily="34" charset="0"/>
                        </a:rPr>
                        <a:t>n/a</a:t>
                      </a:r>
                    </a:p>
                    <a:p>
                      <a:pPr algn="ctr" fontAlgn="ctr"/>
                      <a:r>
                        <a:rPr lang="en-US" sz="1200" b="1" i="0" u="none" strike="noStrike" dirty="0">
                          <a:solidFill>
                            <a:srgbClr val="000000"/>
                          </a:solidFill>
                          <a:effectLst/>
                          <a:latin typeface="Calibri" panose="020F0502020204030204" pitchFamily="34" charset="0"/>
                          <a:cs typeface="Calibri" panose="020F0502020204030204" pitchFamily="34" charset="0"/>
                        </a:rPr>
                        <a:t>n/a</a:t>
                      </a:r>
                    </a:p>
                    <a:p>
                      <a:pPr algn="ctr" fontAlgn="ctr"/>
                      <a:r>
                        <a:rPr lang="en-US" sz="1200" b="1" i="0" u="none" strike="noStrike" dirty="0">
                          <a:solidFill>
                            <a:srgbClr val="000000"/>
                          </a:solidFill>
                          <a:effectLst/>
                          <a:latin typeface="Calibri" panose="020F0502020204030204" pitchFamily="34" charset="0"/>
                          <a:cs typeface="Calibri" panose="020F0502020204030204" pitchFamily="34" charset="0"/>
                        </a:rPr>
                        <a:t>n/a</a:t>
                      </a:r>
                    </a:p>
                    <a:p>
                      <a:pPr algn="ctr" fontAlgn="ctr"/>
                      <a:r>
                        <a:rPr lang="en-US" sz="1200" b="1" i="0" u="none" strike="noStrike" dirty="0">
                          <a:solidFill>
                            <a:srgbClr val="000000"/>
                          </a:solidFill>
                          <a:effectLst/>
                          <a:latin typeface="Calibri" panose="020F0502020204030204" pitchFamily="34" charset="0"/>
                          <a:cs typeface="Calibri" panose="020F0502020204030204" pitchFamily="34" charset="0"/>
                        </a:rPr>
                        <a:t>n/a</a:t>
                      </a:r>
                    </a:p>
                    <a:p>
                      <a:pPr algn="ctr" fontAlgn="ctr"/>
                      <a:r>
                        <a:rPr lang="en-US" sz="1200" b="1" i="0" u="none" strike="noStrike" dirty="0">
                          <a:solidFill>
                            <a:srgbClr val="000000"/>
                          </a:solidFill>
                          <a:effectLst/>
                          <a:latin typeface="Calibri" panose="020F0502020204030204" pitchFamily="34" charset="0"/>
                          <a:cs typeface="Calibri" panose="020F0502020204030204" pitchFamily="34" charset="0"/>
                        </a:rPr>
                        <a:t>n/a</a:t>
                      </a:r>
                    </a:p>
                    <a:p>
                      <a:pPr algn="ctr" fontAlgn="ctr"/>
                      <a:endParaRPr lang="en-US" sz="1200" b="1" i="0" u="none" strike="noStrike" dirty="0">
                        <a:solidFill>
                          <a:srgbClr val="000000"/>
                        </a:solidFill>
                        <a:effectLst/>
                        <a:latin typeface="Calibri" panose="020F0502020204030204" pitchFamily="34" charset="0"/>
                        <a:cs typeface="Calibri" panose="020F0502020204030204" pitchFamily="34" charset="0"/>
                      </a:endParaRPr>
                    </a:p>
                  </a:txBody>
                  <a:tcPr marL="9525" marR="9525" marT="9525" marB="0" anchor="ctr">
                    <a:solidFill>
                      <a:schemeClr val="bg1"/>
                    </a:solidFill>
                  </a:tcPr>
                </a:tc>
                <a:tc>
                  <a:txBody>
                    <a:bodyPr/>
                    <a:lstStyle/>
                    <a:p>
                      <a:pPr algn="ctr" fontAlgn="ctr"/>
                      <a:r>
                        <a:rPr lang="en-US" sz="1200" b="1" u="none" strike="noStrike" dirty="0">
                          <a:effectLst/>
                          <a:latin typeface="Calibri" panose="020F0502020204030204" pitchFamily="34" charset="0"/>
                          <a:cs typeface="Calibri" panose="020F0502020204030204" pitchFamily="34" charset="0"/>
                        </a:rPr>
                        <a:t>2</a:t>
                      </a:r>
                    </a:p>
                    <a:p>
                      <a:pPr algn="ctr" fontAlgn="ctr"/>
                      <a:r>
                        <a:rPr lang="en-US" sz="1200" b="1" u="none" strike="noStrike" dirty="0">
                          <a:effectLst/>
                          <a:latin typeface="Calibri" panose="020F0502020204030204" pitchFamily="34" charset="0"/>
                          <a:cs typeface="Calibri" panose="020F0502020204030204" pitchFamily="34" charset="0"/>
                        </a:rPr>
                        <a:t>50</a:t>
                      </a:r>
                    </a:p>
                    <a:p>
                      <a:pPr algn="ctr" fontAlgn="ctr"/>
                      <a:r>
                        <a:rPr lang="en-US" sz="1200" b="1" u="none" strike="noStrike" dirty="0">
                          <a:effectLst/>
                          <a:latin typeface="Calibri" panose="020F0502020204030204" pitchFamily="34" charset="0"/>
                          <a:cs typeface="Calibri" panose="020F0502020204030204" pitchFamily="34" charset="0"/>
                        </a:rPr>
                        <a:t>6</a:t>
                      </a:r>
                    </a:p>
                    <a:p>
                      <a:pPr algn="ctr" fontAlgn="ctr"/>
                      <a:r>
                        <a:rPr lang="en-US" sz="1200" b="1" u="none" strike="noStrike" dirty="0">
                          <a:effectLst/>
                          <a:latin typeface="Calibri" panose="020F0502020204030204" pitchFamily="34" charset="0"/>
                          <a:cs typeface="Calibri" panose="020F0502020204030204" pitchFamily="34" charset="0"/>
                        </a:rPr>
                        <a:t>150</a:t>
                      </a:r>
                    </a:p>
                    <a:p>
                      <a:pPr algn="ctr" fontAlgn="ctr"/>
                      <a:r>
                        <a:rPr lang="en-US" sz="1200" b="1" u="none" strike="noStrike" dirty="0">
                          <a:effectLst/>
                          <a:latin typeface="Calibri" panose="020F0502020204030204" pitchFamily="34" charset="0"/>
                          <a:cs typeface="Calibri" panose="020F0502020204030204" pitchFamily="34" charset="0"/>
                        </a:rPr>
                        <a:t>1.0</a:t>
                      </a:r>
                    </a:p>
                    <a:p>
                      <a:pPr algn="ctr" fontAlgn="ctr"/>
                      <a:r>
                        <a:rPr lang="en-US" sz="1200" b="1" u="none" strike="noStrike" dirty="0">
                          <a:effectLst/>
                          <a:latin typeface="Calibri" panose="020F0502020204030204" pitchFamily="34" charset="0"/>
                          <a:cs typeface="Calibri" panose="020F0502020204030204" pitchFamily="34" charset="0"/>
                        </a:rPr>
                        <a:t>1.0</a:t>
                      </a:r>
                    </a:p>
                    <a:p>
                      <a:pPr algn="ctr" fontAlgn="ctr"/>
                      <a:r>
                        <a:rPr lang="en-US" sz="1200" b="1" i="0" u="none" strike="noStrike" dirty="0">
                          <a:solidFill>
                            <a:srgbClr val="000000"/>
                          </a:solidFill>
                          <a:effectLst/>
                          <a:latin typeface="Calibri" panose="020F0502020204030204" pitchFamily="34" charset="0"/>
                          <a:cs typeface="Calibri" panose="020F0502020204030204" pitchFamily="34" charset="0"/>
                        </a:rPr>
                        <a:t>10.0</a:t>
                      </a:r>
                    </a:p>
                    <a:p>
                      <a:pPr algn="ctr" fontAlgn="ctr"/>
                      <a:r>
                        <a:rPr lang="en-US" sz="1200" b="1" i="0" u="none" strike="noStrike" dirty="0">
                          <a:solidFill>
                            <a:srgbClr val="000000"/>
                          </a:solidFill>
                          <a:effectLst/>
                          <a:latin typeface="Calibri" panose="020F0502020204030204" pitchFamily="34" charset="0"/>
                          <a:cs typeface="Calibri" panose="020F0502020204030204" pitchFamily="34" charset="0"/>
                        </a:rPr>
                        <a:t>20.0</a:t>
                      </a:r>
                    </a:p>
                    <a:p>
                      <a:pPr algn="ctr" fontAlgn="ctr"/>
                      <a:r>
                        <a:rPr lang="en-US" sz="1200" b="1" i="0" u="none" strike="noStrike" dirty="0">
                          <a:solidFill>
                            <a:srgbClr val="000000"/>
                          </a:solidFill>
                          <a:effectLst/>
                          <a:latin typeface="Calibri" panose="020F0502020204030204" pitchFamily="34" charset="0"/>
                          <a:cs typeface="Calibri" panose="020F0502020204030204" pitchFamily="34" charset="0"/>
                        </a:rPr>
                        <a:t>1.0</a:t>
                      </a:r>
                    </a:p>
                    <a:p>
                      <a:pPr algn="ctr" fontAlgn="ctr"/>
                      <a:r>
                        <a:rPr lang="en-US" sz="1200" b="1" i="0" u="none" strike="noStrike" dirty="0">
                          <a:solidFill>
                            <a:srgbClr val="000000"/>
                          </a:solidFill>
                          <a:effectLst/>
                          <a:latin typeface="Calibri" panose="020F0502020204030204" pitchFamily="34" charset="0"/>
                          <a:cs typeface="Calibri" panose="020F0502020204030204" pitchFamily="34" charset="0"/>
                        </a:rPr>
                        <a:t>10.0</a:t>
                      </a:r>
                    </a:p>
                    <a:p>
                      <a:pPr algn="ctr" fontAlgn="ctr"/>
                      <a:r>
                        <a:rPr lang="en-US" sz="1200" b="1" i="0" u="none" strike="noStrike" dirty="0">
                          <a:solidFill>
                            <a:srgbClr val="000000"/>
                          </a:solidFill>
                          <a:effectLst/>
                          <a:latin typeface="Calibri" panose="020F0502020204030204" pitchFamily="34" charset="0"/>
                          <a:cs typeface="Calibri" panose="020F0502020204030204" pitchFamily="34" charset="0"/>
                        </a:rPr>
                        <a:t>5.0</a:t>
                      </a:r>
                    </a:p>
                    <a:p>
                      <a:pPr algn="ctr" fontAlgn="ctr"/>
                      <a:r>
                        <a:rPr lang="en-US" sz="1200" b="1" i="0" u="none" strike="noStrike" dirty="0">
                          <a:solidFill>
                            <a:srgbClr val="000000"/>
                          </a:solidFill>
                          <a:effectLst/>
                          <a:latin typeface="Calibri" panose="020F0502020204030204" pitchFamily="34" charset="0"/>
                          <a:cs typeface="Calibri" panose="020F0502020204030204" pitchFamily="34" charset="0"/>
                        </a:rPr>
                        <a:t>10.0</a:t>
                      </a:r>
                    </a:p>
                    <a:p>
                      <a:pPr algn="ctr" fontAlgn="ctr"/>
                      <a:r>
                        <a:rPr lang="en-US" sz="1200" b="1" i="0" u="none" strike="noStrike" dirty="0">
                          <a:solidFill>
                            <a:srgbClr val="000000"/>
                          </a:solidFill>
                          <a:effectLst/>
                          <a:latin typeface="Calibri" panose="020F0502020204030204" pitchFamily="34" charset="0"/>
                          <a:cs typeface="Calibri" panose="020F0502020204030204" pitchFamily="34" charset="0"/>
                        </a:rPr>
                        <a:t>1.0</a:t>
                      </a:r>
                    </a:p>
                    <a:p>
                      <a:pPr algn="ctr" fontAlgn="ctr"/>
                      <a:endParaRPr lang="en-US" sz="1200" b="1" i="0" u="none" strike="noStrike" dirty="0">
                        <a:solidFill>
                          <a:srgbClr val="000000"/>
                        </a:solidFill>
                        <a:effectLst/>
                        <a:latin typeface="Calibri" panose="020F0502020204030204" pitchFamily="34" charset="0"/>
                        <a:cs typeface="Calibri" panose="020F0502020204030204" pitchFamily="34" charset="0"/>
                      </a:endParaRPr>
                    </a:p>
                  </a:txBody>
                  <a:tcPr marL="9525" marR="9525" marT="9525" marB="0" anchor="ctr">
                    <a:solidFill>
                      <a:schemeClr val="bg1"/>
                    </a:solidFill>
                  </a:tcPr>
                </a:tc>
                <a:tc>
                  <a:txBody>
                    <a:bodyPr/>
                    <a:lstStyle/>
                    <a:p>
                      <a:pPr algn="ctr" fontAlgn="ctr"/>
                      <a:endParaRPr lang="en-US" sz="1200" b="1" i="0" u="none" strike="noStrike" dirty="0">
                        <a:solidFill>
                          <a:srgbClr val="000000"/>
                        </a:solidFill>
                        <a:effectLst/>
                        <a:latin typeface="Calibri" panose="020F0502020204030204" pitchFamily="34" charset="0"/>
                        <a:cs typeface="Calibri" panose="020F0502020204030204" pitchFamily="34" charset="0"/>
                      </a:endParaRPr>
                    </a:p>
                    <a:p>
                      <a:pPr algn="ctr" fontAlgn="ctr"/>
                      <a:r>
                        <a:rPr lang="en-US" sz="1200" b="1" i="0" u="none" strike="noStrike" dirty="0">
                          <a:solidFill>
                            <a:srgbClr val="000000"/>
                          </a:solidFill>
                          <a:effectLst/>
                          <a:latin typeface="Calibri" panose="020F0502020204030204" pitchFamily="34" charset="0"/>
                          <a:cs typeface="Calibri" panose="020F0502020204030204" pitchFamily="34" charset="0"/>
                        </a:rPr>
                        <a:t>&lt;50</a:t>
                      </a:r>
                    </a:p>
                    <a:p>
                      <a:pPr algn="ctr" fontAlgn="ctr"/>
                      <a:r>
                        <a:rPr lang="en-US" sz="1200" b="1" i="0" u="none" strike="noStrike" dirty="0">
                          <a:solidFill>
                            <a:srgbClr val="000000"/>
                          </a:solidFill>
                          <a:effectLst/>
                          <a:latin typeface="Calibri" panose="020F0502020204030204" pitchFamily="34" charset="0"/>
                          <a:cs typeface="Calibri" panose="020F0502020204030204" pitchFamily="34" charset="0"/>
                        </a:rPr>
                        <a:t>4.63</a:t>
                      </a:r>
                    </a:p>
                    <a:p>
                      <a:pPr algn="ctr" fontAlgn="ctr"/>
                      <a:r>
                        <a:rPr lang="en-US" sz="1200" b="1" i="0" u="none" strike="noStrike" dirty="0">
                          <a:solidFill>
                            <a:srgbClr val="000000"/>
                          </a:solidFill>
                          <a:effectLst/>
                          <a:latin typeface="Calibri" panose="020F0502020204030204" pitchFamily="34" charset="0"/>
                          <a:cs typeface="Calibri" panose="020F0502020204030204" pitchFamily="34" charset="0"/>
                        </a:rPr>
                        <a:t>0</a:t>
                      </a:r>
                    </a:p>
                    <a:p>
                      <a:pPr algn="ctr" fontAlgn="ctr"/>
                      <a:r>
                        <a:rPr lang="en-US" sz="1200" b="1" i="0" u="none" strike="noStrike" dirty="0">
                          <a:solidFill>
                            <a:srgbClr val="000000"/>
                          </a:solidFill>
                          <a:effectLst/>
                          <a:latin typeface="Calibri" panose="020F0502020204030204" pitchFamily="34" charset="0"/>
                          <a:cs typeface="Calibri" panose="020F0502020204030204" pitchFamily="34" charset="0"/>
                        </a:rPr>
                        <a:t>&lt;1</a:t>
                      </a:r>
                    </a:p>
                    <a:p>
                      <a:pPr algn="ctr" fontAlgn="ctr"/>
                      <a:r>
                        <a:rPr lang="en-US" sz="1200" b="1" i="0" u="none" strike="noStrike" dirty="0">
                          <a:solidFill>
                            <a:srgbClr val="000000"/>
                          </a:solidFill>
                          <a:effectLst/>
                          <a:latin typeface="Calibri" panose="020F0502020204030204" pitchFamily="34" charset="0"/>
                          <a:cs typeface="Calibri" panose="020F0502020204030204" pitchFamily="34" charset="0"/>
                        </a:rPr>
                        <a:t>&lt;1</a:t>
                      </a:r>
                    </a:p>
                    <a:p>
                      <a:pPr algn="ctr" fontAlgn="ctr"/>
                      <a:r>
                        <a:rPr lang="en-US" sz="1200" b="1" i="0" u="none" strike="noStrike" dirty="0">
                          <a:solidFill>
                            <a:srgbClr val="000000"/>
                          </a:solidFill>
                          <a:effectLst/>
                          <a:latin typeface="Calibri" panose="020F0502020204030204" pitchFamily="34" charset="0"/>
                          <a:cs typeface="Calibri" panose="020F0502020204030204" pitchFamily="34" charset="0"/>
                        </a:rPr>
                        <a:t>&lt;10</a:t>
                      </a:r>
                    </a:p>
                    <a:p>
                      <a:pPr algn="ctr" fontAlgn="ctr"/>
                      <a:r>
                        <a:rPr lang="en-US" sz="1200" b="1" i="0" u="none" strike="noStrike" dirty="0">
                          <a:solidFill>
                            <a:srgbClr val="000000"/>
                          </a:solidFill>
                          <a:effectLst/>
                          <a:latin typeface="Calibri" panose="020F0502020204030204" pitchFamily="34" charset="0"/>
                          <a:cs typeface="Calibri" panose="020F0502020204030204" pitchFamily="34" charset="0"/>
                        </a:rPr>
                        <a:t>&lt;20</a:t>
                      </a:r>
                    </a:p>
                    <a:p>
                      <a:pPr algn="ctr" fontAlgn="ctr"/>
                      <a:r>
                        <a:rPr lang="en-US" sz="1200" b="1" i="0" u="none" strike="noStrike" dirty="0">
                          <a:solidFill>
                            <a:srgbClr val="000000"/>
                          </a:solidFill>
                          <a:effectLst/>
                          <a:latin typeface="Calibri" panose="020F0502020204030204" pitchFamily="34" charset="0"/>
                          <a:cs typeface="Calibri" panose="020F0502020204030204" pitchFamily="34" charset="0"/>
                        </a:rPr>
                        <a:t>&lt;1</a:t>
                      </a:r>
                    </a:p>
                    <a:p>
                      <a:pPr algn="ctr" fontAlgn="ctr"/>
                      <a:r>
                        <a:rPr lang="en-US" sz="1200" b="1" i="0" u="none" strike="noStrike" dirty="0">
                          <a:solidFill>
                            <a:srgbClr val="000000"/>
                          </a:solidFill>
                          <a:effectLst/>
                          <a:latin typeface="Calibri" panose="020F0502020204030204" pitchFamily="34" charset="0"/>
                          <a:cs typeface="Calibri" panose="020F0502020204030204" pitchFamily="34" charset="0"/>
                        </a:rPr>
                        <a:t>&lt;1</a:t>
                      </a:r>
                    </a:p>
                    <a:p>
                      <a:pPr algn="ctr" fontAlgn="ctr"/>
                      <a:r>
                        <a:rPr lang="en-US" sz="1200" b="1" i="0" u="none" strike="noStrike" dirty="0">
                          <a:solidFill>
                            <a:srgbClr val="000000"/>
                          </a:solidFill>
                          <a:effectLst/>
                          <a:latin typeface="Calibri" panose="020F0502020204030204" pitchFamily="34" charset="0"/>
                          <a:cs typeface="Calibri" panose="020F0502020204030204" pitchFamily="34" charset="0"/>
                        </a:rPr>
                        <a:t>&lt;10</a:t>
                      </a:r>
                    </a:p>
                    <a:p>
                      <a:pPr algn="ctr" fontAlgn="ctr"/>
                      <a:r>
                        <a:rPr lang="en-US" sz="1200" b="1" i="0" u="none" strike="noStrike" dirty="0">
                          <a:solidFill>
                            <a:srgbClr val="000000"/>
                          </a:solidFill>
                          <a:effectLst/>
                          <a:latin typeface="Calibri" panose="020F0502020204030204" pitchFamily="34" charset="0"/>
                          <a:cs typeface="Calibri" panose="020F0502020204030204" pitchFamily="34" charset="0"/>
                        </a:rPr>
                        <a:t>ND</a:t>
                      </a:r>
                    </a:p>
                    <a:p>
                      <a:pPr algn="ctr" fontAlgn="ctr"/>
                      <a:r>
                        <a:rPr lang="en-US" sz="1200" b="1" i="0" u="none" strike="noStrike" dirty="0">
                          <a:solidFill>
                            <a:srgbClr val="000000"/>
                          </a:solidFill>
                          <a:effectLst/>
                          <a:latin typeface="Calibri" panose="020F0502020204030204" pitchFamily="34" charset="0"/>
                          <a:cs typeface="Calibri" panose="020F0502020204030204" pitchFamily="34" charset="0"/>
                        </a:rPr>
                        <a:t>ND</a:t>
                      </a:r>
                    </a:p>
                    <a:p>
                      <a:pPr algn="ctr" fontAlgn="ctr"/>
                      <a:r>
                        <a:rPr lang="en-US" sz="1200" b="1" i="0" u="none" strike="noStrike" dirty="0">
                          <a:solidFill>
                            <a:srgbClr val="000000"/>
                          </a:solidFill>
                          <a:effectLst/>
                          <a:latin typeface="Calibri" panose="020F0502020204030204" pitchFamily="34" charset="0"/>
                          <a:cs typeface="Calibri" panose="020F0502020204030204" pitchFamily="34" charset="0"/>
                        </a:rPr>
                        <a:t>ND</a:t>
                      </a:r>
                    </a:p>
                    <a:p>
                      <a:pPr algn="ctr" fontAlgn="ctr"/>
                      <a:endParaRPr lang="en-US" sz="1200" b="1" i="0" u="none" strike="noStrike" dirty="0">
                        <a:solidFill>
                          <a:srgbClr val="000000"/>
                        </a:solidFill>
                        <a:effectLst/>
                        <a:latin typeface="Calibri" panose="020F0502020204030204" pitchFamily="34" charset="0"/>
                        <a:cs typeface="Calibri" panose="020F0502020204030204" pitchFamily="34" charset="0"/>
                      </a:endParaRPr>
                    </a:p>
                    <a:p>
                      <a:pPr algn="ctr" fontAlgn="ctr"/>
                      <a:endParaRPr lang="en-US" sz="1200" b="1" i="0" u="none" strike="noStrike" dirty="0">
                        <a:solidFill>
                          <a:srgbClr val="000000"/>
                        </a:solidFill>
                        <a:effectLst/>
                        <a:latin typeface="Calibri" panose="020F0502020204030204" pitchFamily="34" charset="0"/>
                        <a:cs typeface="Calibri" panose="020F0502020204030204" pitchFamily="34" charset="0"/>
                      </a:endParaRPr>
                    </a:p>
                  </a:txBody>
                  <a:tcPr marL="9525" marR="9525" marT="9525" marB="0" anchor="ctr">
                    <a:solidFill>
                      <a:schemeClr val="bg1"/>
                    </a:solidFill>
                  </a:tcPr>
                </a:tc>
                <a:tc>
                  <a:txBody>
                    <a:bodyPr/>
                    <a:lstStyle/>
                    <a:p>
                      <a:pPr algn="ctr" fontAlgn="ctr"/>
                      <a:r>
                        <a:rPr lang="en-US" sz="1200" b="1" i="0" u="none" strike="noStrike" dirty="0">
                          <a:solidFill>
                            <a:srgbClr val="000000"/>
                          </a:solidFill>
                          <a:effectLst/>
                          <a:latin typeface="Calibri" panose="020F0502020204030204" pitchFamily="34" charset="0"/>
                          <a:cs typeface="Calibri" panose="020F0502020204030204" pitchFamily="34" charset="0"/>
                        </a:rPr>
                        <a:t>0-5.59</a:t>
                      </a:r>
                    </a:p>
                    <a:p>
                      <a:pPr algn="ctr" fontAlgn="ctr"/>
                      <a:r>
                        <a:rPr lang="en-US" sz="1200" b="1" i="0" u="none" strike="noStrike" dirty="0">
                          <a:solidFill>
                            <a:srgbClr val="000000"/>
                          </a:solidFill>
                          <a:effectLst/>
                          <a:latin typeface="Calibri" panose="020F0502020204030204" pitchFamily="34" charset="0"/>
                          <a:cs typeface="Calibri" panose="020F0502020204030204" pitchFamily="34" charset="0"/>
                        </a:rPr>
                        <a:t>0</a:t>
                      </a:r>
                    </a:p>
                    <a:p>
                      <a:pPr algn="ctr" fontAlgn="ctr"/>
                      <a:r>
                        <a:rPr lang="en-US" sz="1200" b="1" i="0" u="none" strike="noStrike" dirty="0">
                          <a:solidFill>
                            <a:srgbClr val="000000"/>
                          </a:solidFill>
                          <a:effectLst/>
                          <a:latin typeface="Calibri" panose="020F0502020204030204" pitchFamily="34" charset="0"/>
                          <a:cs typeface="Calibri" panose="020F0502020204030204" pitchFamily="34" charset="0"/>
                        </a:rPr>
                        <a:t>0</a:t>
                      </a:r>
                    </a:p>
                    <a:p>
                      <a:pPr algn="ctr" fontAlgn="ctr"/>
                      <a:r>
                        <a:rPr lang="en-US" sz="1200" b="1" i="0" u="none" strike="noStrike" dirty="0">
                          <a:solidFill>
                            <a:srgbClr val="000000"/>
                          </a:solidFill>
                          <a:effectLst/>
                          <a:latin typeface="Calibri" panose="020F0502020204030204" pitchFamily="34" charset="0"/>
                          <a:cs typeface="Calibri" panose="020F0502020204030204" pitchFamily="34" charset="0"/>
                        </a:rPr>
                        <a:t>100-200</a:t>
                      </a:r>
                    </a:p>
                    <a:p>
                      <a:pPr algn="ctr" fontAlgn="ctr"/>
                      <a:r>
                        <a:rPr lang="en-US" sz="1200" b="1" i="0" u="none" strike="noStrike" dirty="0">
                          <a:solidFill>
                            <a:srgbClr val="000000"/>
                          </a:solidFill>
                          <a:effectLst/>
                          <a:latin typeface="Calibri" panose="020F0502020204030204" pitchFamily="34" charset="0"/>
                          <a:cs typeface="Calibri" panose="020F0502020204030204" pitchFamily="34" charset="0"/>
                        </a:rPr>
                        <a:t>&lt;1</a:t>
                      </a:r>
                    </a:p>
                    <a:p>
                      <a:pPr algn="ctr" fontAlgn="ctr"/>
                      <a:r>
                        <a:rPr lang="en-US" sz="1200" b="1" i="0" u="none" strike="noStrike" dirty="0">
                          <a:solidFill>
                            <a:srgbClr val="000000"/>
                          </a:solidFill>
                          <a:effectLst/>
                          <a:latin typeface="Calibri" panose="020F0502020204030204" pitchFamily="34" charset="0"/>
                          <a:cs typeface="Calibri" panose="020F0502020204030204" pitchFamily="34" charset="0"/>
                        </a:rPr>
                        <a:t>&lt;1</a:t>
                      </a:r>
                    </a:p>
                    <a:p>
                      <a:pPr algn="ctr" fontAlgn="ctr"/>
                      <a:r>
                        <a:rPr lang="en-US" sz="1200" b="1" i="0" u="none" strike="noStrike" dirty="0">
                          <a:solidFill>
                            <a:srgbClr val="000000"/>
                          </a:solidFill>
                          <a:effectLst/>
                          <a:latin typeface="Calibri" panose="020F0502020204030204" pitchFamily="34" charset="0"/>
                          <a:cs typeface="Calibri" panose="020F0502020204030204" pitchFamily="34" charset="0"/>
                        </a:rPr>
                        <a:t>&lt;10</a:t>
                      </a:r>
                    </a:p>
                    <a:p>
                      <a:pPr algn="ctr" fontAlgn="ctr"/>
                      <a:r>
                        <a:rPr lang="en-US" sz="1200" b="1" i="0" u="none" strike="noStrike" dirty="0">
                          <a:solidFill>
                            <a:srgbClr val="000000"/>
                          </a:solidFill>
                          <a:effectLst/>
                          <a:latin typeface="Calibri" panose="020F0502020204030204" pitchFamily="34" charset="0"/>
                          <a:cs typeface="Calibri" panose="020F0502020204030204" pitchFamily="34" charset="0"/>
                        </a:rPr>
                        <a:t>0</a:t>
                      </a:r>
                    </a:p>
                    <a:p>
                      <a:pPr algn="ctr" fontAlgn="ctr"/>
                      <a:r>
                        <a:rPr lang="en-US" sz="1200" b="1" i="0" u="none" strike="noStrike" dirty="0">
                          <a:solidFill>
                            <a:srgbClr val="000000"/>
                          </a:solidFill>
                          <a:effectLst/>
                          <a:latin typeface="Calibri" panose="020F0502020204030204" pitchFamily="34" charset="0"/>
                          <a:cs typeface="Calibri" panose="020F0502020204030204" pitchFamily="34" charset="0"/>
                        </a:rPr>
                        <a:t>&lt;1</a:t>
                      </a:r>
                    </a:p>
                    <a:p>
                      <a:pPr algn="ctr" fontAlgn="ctr"/>
                      <a:r>
                        <a:rPr lang="en-US" sz="1200" b="1" i="0" u="none" strike="noStrike" dirty="0">
                          <a:solidFill>
                            <a:srgbClr val="000000"/>
                          </a:solidFill>
                          <a:effectLst/>
                          <a:latin typeface="Calibri" panose="020F0502020204030204" pitchFamily="34" charset="0"/>
                          <a:cs typeface="Calibri" panose="020F0502020204030204" pitchFamily="34" charset="0"/>
                        </a:rPr>
                        <a:t>&lt;10</a:t>
                      </a:r>
                    </a:p>
                    <a:p>
                      <a:pPr algn="ctr" fontAlgn="ctr"/>
                      <a:r>
                        <a:rPr lang="en-US" sz="1200" b="1" i="0" u="none" strike="noStrike" dirty="0">
                          <a:solidFill>
                            <a:srgbClr val="000000"/>
                          </a:solidFill>
                          <a:effectLst/>
                          <a:latin typeface="Calibri" panose="020F0502020204030204" pitchFamily="34" charset="0"/>
                          <a:cs typeface="Calibri" panose="020F0502020204030204" pitchFamily="34" charset="0"/>
                        </a:rPr>
                        <a:t>ND</a:t>
                      </a:r>
                    </a:p>
                    <a:p>
                      <a:pPr algn="ctr" fontAlgn="ctr"/>
                      <a:r>
                        <a:rPr lang="en-US" sz="1200" b="1" i="0" u="none" strike="noStrike" dirty="0">
                          <a:solidFill>
                            <a:srgbClr val="000000"/>
                          </a:solidFill>
                          <a:effectLst/>
                          <a:latin typeface="Calibri" panose="020F0502020204030204" pitchFamily="34" charset="0"/>
                          <a:cs typeface="Calibri" panose="020F0502020204030204" pitchFamily="34" charset="0"/>
                        </a:rPr>
                        <a:t>ND</a:t>
                      </a:r>
                    </a:p>
                    <a:p>
                      <a:pPr algn="ctr" fontAlgn="ctr"/>
                      <a:r>
                        <a:rPr lang="en-US" sz="1200" b="1" i="0" u="none" strike="noStrike" dirty="0">
                          <a:solidFill>
                            <a:srgbClr val="000000"/>
                          </a:solidFill>
                          <a:effectLst/>
                          <a:latin typeface="Calibri" panose="020F0502020204030204" pitchFamily="34" charset="0"/>
                          <a:cs typeface="Calibri" panose="020F0502020204030204" pitchFamily="34" charset="0"/>
                        </a:rPr>
                        <a:t>ND</a:t>
                      </a:r>
                    </a:p>
                    <a:p>
                      <a:pPr algn="ctr" fontAlgn="ctr"/>
                      <a:endParaRPr lang="en-US" sz="1200" b="1" i="0" u="none" strike="noStrike" dirty="0">
                        <a:solidFill>
                          <a:srgbClr val="000000"/>
                        </a:solidFill>
                        <a:effectLst/>
                        <a:latin typeface="Calibri" panose="020F0502020204030204" pitchFamily="34" charset="0"/>
                        <a:cs typeface="Calibri" panose="020F0502020204030204" pitchFamily="34" charset="0"/>
                      </a:endParaRPr>
                    </a:p>
                  </a:txBody>
                  <a:tcPr marL="9525" marR="9525" marT="9525" marB="0" anchor="ctr">
                    <a:solidFill>
                      <a:schemeClr val="bg1"/>
                    </a:solidFill>
                  </a:tcPr>
                </a:tc>
                <a:tc>
                  <a:txBody>
                    <a:bodyPr/>
                    <a:lstStyle/>
                    <a:p>
                      <a:pPr algn="ctr" fontAlgn="ctr"/>
                      <a:r>
                        <a:rPr lang="en-US" sz="1200" b="1" u="none" strike="noStrike" dirty="0">
                          <a:effectLst/>
                          <a:latin typeface="Calibri" panose="020F0502020204030204" pitchFamily="34" charset="0"/>
                          <a:cs typeface="Calibri" panose="020F0502020204030204" pitchFamily="34" charset="0"/>
                        </a:rPr>
                        <a:t>2023</a:t>
                      </a:r>
                    </a:p>
                    <a:p>
                      <a:pPr algn="ctr" fontAlgn="ctr"/>
                      <a:r>
                        <a:rPr lang="en-US" sz="1200" b="1" u="none" strike="noStrike" dirty="0">
                          <a:effectLst/>
                          <a:latin typeface="Calibri" panose="020F0502020204030204" pitchFamily="34" charset="0"/>
                          <a:cs typeface="Calibri" panose="020F0502020204030204" pitchFamily="34" charset="0"/>
                        </a:rPr>
                        <a:t>2023</a:t>
                      </a:r>
                    </a:p>
                    <a:p>
                      <a:pPr algn="ctr" fontAlgn="ctr"/>
                      <a:r>
                        <a:rPr lang="en-US" sz="1200" b="1" u="none" strike="noStrike" dirty="0">
                          <a:effectLst/>
                          <a:latin typeface="Calibri" panose="020F0502020204030204" pitchFamily="34" charset="0"/>
                          <a:cs typeface="Calibri" panose="020F0502020204030204" pitchFamily="34" charset="0"/>
                        </a:rPr>
                        <a:t>2023</a:t>
                      </a:r>
                    </a:p>
                    <a:p>
                      <a:pPr algn="ctr" fontAlgn="ctr"/>
                      <a:r>
                        <a:rPr lang="en-US" sz="1200" b="1" u="none" strike="noStrike" dirty="0">
                          <a:effectLst/>
                          <a:latin typeface="Calibri" panose="020F0502020204030204" pitchFamily="34" charset="0"/>
                          <a:cs typeface="Calibri" panose="020F0502020204030204" pitchFamily="34" charset="0"/>
                        </a:rPr>
                        <a:t>2023</a:t>
                      </a:r>
                    </a:p>
                    <a:p>
                      <a:pPr algn="ctr" fontAlgn="ctr"/>
                      <a:r>
                        <a:rPr lang="en-US" sz="1200" b="1" u="none" strike="noStrike" dirty="0">
                          <a:effectLst/>
                          <a:latin typeface="Calibri" panose="020F0502020204030204" pitchFamily="34" charset="0"/>
                          <a:cs typeface="Calibri" panose="020F0502020204030204" pitchFamily="34" charset="0"/>
                        </a:rPr>
                        <a:t>2023</a:t>
                      </a:r>
                    </a:p>
                    <a:p>
                      <a:pPr algn="ctr" fontAlgn="ctr"/>
                      <a:r>
                        <a:rPr lang="en-US" sz="1200" b="1" u="none" strike="noStrike" dirty="0">
                          <a:effectLst/>
                          <a:latin typeface="Calibri" panose="020F0502020204030204" pitchFamily="34" charset="0"/>
                          <a:cs typeface="Calibri" panose="020F0502020204030204" pitchFamily="34" charset="0"/>
                        </a:rPr>
                        <a:t>2023</a:t>
                      </a:r>
                    </a:p>
                    <a:p>
                      <a:pPr algn="ctr" fontAlgn="ctr"/>
                      <a:r>
                        <a:rPr lang="en-US" sz="1200" b="1" i="0" u="none" strike="noStrike" dirty="0">
                          <a:solidFill>
                            <a:srgbClr val="000000"/>
                          </a:solidFill>
                          <a:effectLst/>
                          <a:latin typeface="Calibri" panose="020F0502020204030204" pitchFamily="34" charset="0"/>
                          <a:cs typeface="Calibri" panose="020F0502020204030204" pitchFamily="34" charset="0"/>
                        </a:rPr>
                        <a:t>2023</a:t>
                      </a:r>
                    </a:p>
                    <a:p>
                      <a:pPr algn="ctr" fontAlgn="ctr"/>
                      <a:r>
                        <a:rPr lang="en-US" sz="1200" b="1" i="0" u="none" strike="noStrike" dirty="0">
                          <a:solidFill>
                            <a:srgbClr val="000000"/>
                          </a:solidFill>
                          <a:effectLst/>
                          <a:latin typeface="Calibri" panose="020F0502020204030204" pitchFamily="34" charset="0"/>
                          <a:cs typeface="Calibri" panose="020F0502020204030204" pitchFamily="34" charset="0"/>
                        </a:rPr>
                        <a:t>2023</a:t>
                      </a:r>
                    </a:p>
                    <a:p>
                      <a:pPr algn="ctr" fontAlgn="ctr"/>
                      <a:r>
                        <a:rPr lang="en-US" sz="1200" b="1" i="0" u="none" strike="noStrike" dirty="0">
                          <a:solidFill>
                            <a:srgbClr val="000000"/>
                          </a:solidFill>
                          <a:effectLst/>
                          <a:latin typeface="Calibri" panose="020F0502020204030204" pitchFamily="34" charset="0"/>
                          <a:cs typeface="Calibri" panose="020F0502020204030204" pitchFamily="34" charset="0"/>
                        </a:rPr>
                        <a:t>2023</a:t>
                      </a:r>
                    </a:p>
                    <a:p>
                      <a:pPr algn="ctr" fontAlgn="ctr"/>
                      <a:r>
                        <a:rPr lang="en-US" sz="1200" b="1" i="0" u="none" strike="noStrike" dirty="0">
                          <a:solidFill>
                            <a:srgbClr val="000000"/>
                          </a:solidFill>
                          <a:effectLst/>
                          <a:latin typeface="Calibri" panose="020F0502020204030204" pitchFamily="34" charset="0"/>
                          <a:cs typeface="Calibri" panose="020F0502020204030204" pitchFamily="34" charset="0"/>
                        </a:rPr>
                        <a:t>2023</a:t>
                      </a:r>
                    </a:p>
                    <a:p>
                      <a:pPr algn="ctr" fontAlgn="ctr"/>
                      <a:r>
                        <a:rPr lang="en-US" sz="1200" b="1" i="0" u="none" strike="noStrike" dirty="0">
                          <a:solidFill>
                            <a:srgbClr val="000000"/>
                          </a:solidFill>
                          <a:effectLst/>
                          <a:latin typeface="Calibri" panose="020F0502020204030204" pitchFamily="34" charset="0"/>
                          <a:cs typeface="Calibri" panose="020F0502020204030204" pitchFamily="34" charset="0"/>
                        </a:rPr>
                        <a:t>2023</a:t>
                      </a:r>
                    </a:p>
                    <a:p>
                      <a:pPr algn="ctr" fontAlgn="ctr"/>
                      <a:r>
                        <a:rPr lang="en-US" sz="1200" b="1" i="0" u="none" strike="noStrike" dirty="0">
                          <a:solidFill>
                            <a:srgbClr val="000000"/>
                          </a:solidFill>
                          <a:effectLst/>
                          <a:latin typeface="Calibri" panose="020F0502020204030204" pitchFamily="34" charset="0"/>
                          <a:cs typeface="Calibri" panose="020F0502020204030204" pitchFamily="34" charset="0"/>
                        </a:rPr>
                        <a:t>2023</a:t>
                      </a:r>
                    </a:p>
                    <a:p>
                      <a:pPr algn="ctr" fontAlgn="ctr"/>
                      <a:r>
                        <a:rPr lang="en-US" sz="1200" b="1" i="0" u="none" strike="noStrike" dirty="0">
                          <a:solidFill>
                            <a:srgbClr val="000000"/>
                          </a:solidFill>
                          <a:effectLst/>
                          <a:latin typeface="Calibri" panose="020F0502020204030204" pitchFamily="34" charset="0"/>
                          <a:cs typeface="Calibri" panose="020F0502020204030204" pitchFamily="34" charset="0"/>
                        </a:rPr>
                        <a:t>2023</a:t>
                      </a:r>
                    </a:p>
                    <a:p>
                      <a:pPr algn="ctr" fontAlgn="ctr"/>
                      <a:r>
                        <a:rPr lang="en-US" sz="1200" b="1" i="0" u="none" strike="noStrike" dirty="0">
                          <a:solidFill>
                            <a:srgbClr val="000000"/>
                          </a:solidFill>
                          <a:effectLst/>
                          <a:latin typeface="Calibri" panose="020F0502020204030204" pitchFamily="34" charset="0"/>
                          <a:cs typeface="Calibri" panose="020F0502020204030204" pitchFamily="34" charset="0"/>
                        </a:rPr>
                        <a:t>2023</a:t>
                      </a:r>
                    </a:p>
                    <a:p>
                      <a:pPr algn="ctr" fontAlgn="ctr"/>
                      <a:endParaRPr lang="en-US" sz="1200" b="1" i="0" u="none" strike="noStrike" dirty="0">
                        <a:solidFill>
                          <a:srgbClr val="000000"/>
                        </a:solidFill>
                        <a:effectLst/>
                        <a:latin typeface="Calibri" panose="020F0502020204030204" pitchFamily="34" charset="0"/>
                        <a:cs typeface="Calibri" panose="020F0502020204030204" pitchFamily="34" charset="0"/>
                      </a:endParaRPr>
                    </a:p>
                  </a:txBody>
                  <a:tcPr marL="9525" marR="9525" marT="9525" marB="0" anchor="ctr">
                    <a:solidFill>
                      <a:schemeClr val="bg1"/>
                    </a:solidFill>
                  </a:tcPr>
                </a:tc>
                <a:tc>
                  <a:txBody>
                    <a:bodyPr/>
                    <a:lstStyle/>
                    <a:p>
                      <a:pPr algn="ctr" fontAlgn="ctr"/>
                      <a:r>
                        <a:rPr lang="en-US" sz="1200" b="1" u="none" strike="noStrike" dirty="0">
                          <a:effectLst/>
                          <a:latin typeface="Calibri" panose="020F0502020204030204" pitchFamily="34" charset="0"/>
                          <a:cs typeface="Calibri" panose="020F0502020204030204" pitchFamily="34" charset="0"/>
                        </a:rPr>
                        <a:t>No</a:t>
                      </a:r>
                    </a:p>
                    <a:p>
                      <a:pPr algn="ctr" fontAlgn="ctr"/>
                      <a:r>
                        <a:rPr lang="en-US" sz="1200" b="1" u="none" strike="noStrike" dirty="0">
                          <a:effectLst/>
                          <a:latin typeface="Calibri" panose="020F0502020204030204" pitchFamily="34" charset="0"/>
                          <a:cs typeface="Calibri" panose="020F0502020204030204" pitchFamily="34" charset="0"/>
                        </a:rPr>
                        <a:t>No</a:t>
                      </a:r>
                    </a:p>
                    <a:p>
                      <a:pPr algn="ctr" fontAlgn="ctr"/>
                      <a:r>
                        <a:rPr lang="en-US" sz="1200" b="1" u="none" strike="noStrike" dirty="0">
                          <a:effectLst/>
                          <a:latin typeface="Calibri" panose="020F0502020204030204" pitchFamily="34" charset="0"/>
                          <a:cs typeface="Calibri" panose="020F0502020204030204" pitchFamily="34" charset="0"/>
                        </a:rPr>
                        <a:t>No</a:t>
                      </a:r>
                    </a:p>
                    <a:p>
                      <a:pPr algn="ctr" fontAlgn="ctr"/>
                      <a:r>
                        <a:rPr lang="en-US" sz="1200" b="1" u="none" strike="noStrike" dirty="0">
                          <a:effectLst/>
                          <a:latin typeface="Calibri" panose="020F0502020204030204" pitchFamily="34" charset="0"/>
                          <a:cs typeface="Calibri" panose="020F0502020204030204" pitchFamily="34" charset="0"/>
                        </a:rPr>
                        <a:t>No</a:t>
                      </a:r>
                    </a:p>
                    <a:p>
                      <a:pPr algn="ctr" fontAlgn="ctr"/>
                      <a:r>
                        <a:rPr lang="en-US" sz="1200" b="1" u="none" strike="noStrike" dirty="0">
                          <a:effectLst/>
                          <a:latin typeface="Calibri" panose="020F0502020204030204" pitchFamily="34" charset="0"/>
                          <a:cs typeface="Calibri" panose="020F0502020204030204" pitchFamily="34" charset="0"/>
                        </a:rPr>
                        <a:t>No</a:t>
                      </a:r>
                    </a:p>
                    <a:p>
                      <a:pPr algn="ctr" fontAlgn="ctr"/>
                      <a:r>
                        <a:rPr lang="en-US" sz="1200" b="1" u="none" strike="noStrike" dirty="0">
                          <a:effectLst/>
                          <a:latin typeface="Calibri" panose="020F0502020204030204" pitchFamily="34" charset="0"/>
                          <a:cs typeface="Calibri" panose="020F0502020204030204" pitchFamily="34" charset="0"/>
                        </a:rPr>
                        <a:t>No</a:t>
                      </a:r>
                    </a:p>
                    <a:p>
                      <a:pPr algn="ctr" fontAlgn="ctr"/>
                      <a:r>
                        <a:rPr lang="en-US" sz="1200" b="1" i="0" u="none" strike="noStrike" dirty="0">
                          <a:solidFill>
                            <a:srgbClr val="000000"/>
                          </a:solidFill>
                          <a:effectLst/>
                          <a:latin typeface="Calibri" panose="020F0502020204030204" pitchFamily="34" charset="0"/>
                          <a:cs typeface="Calibri" panose="020F0502020204030204" pitchFamily="34" charset="0"/>
                        </a:rPr>
                        <a:t>No</a:t>
                      </a:r>
                    </a:p>
                    <a:p>
                      <a:pPr algn="ctr" fontAlgn="ctr"/>
                      <a:r>
                        <a:rPr lang="en-US" sz="1200" b="1" i="0" u="none" strike="noStrike" dirty="0">
                          <a:solidFill>
                            <a:srgbClr val="000000"/>
                          </a:solidFill>
                          <a:effectLst/>
                          <a:latin typeface="Calibri" panose="020F0502020204030204" pitchFamily="34" charset="0"/>
                          <a:cs typeface="Calibri" panose="020F0502020204030204" pitchFamily="34" charset="0"/>
                        </a:rPr>
                        <a:t>No</a:t>
                      </a:r>
                    </a:p>
                    <a:p>
                      <a:pPr algn="ctr" fontAlgn="ctr"/>
                      <a:r>
                        <a:rPr lang="en-US" sz="1200" b="1" i="0" u="none" strike="noStrike" dirty="0">
                          <a:solidFill>
                            <a:srgbClr val="000000"/>
                          </a:solidFill>
                          <a:effectLst/>
                          <a:latin typeface="Calibri" panose="020F0502020204030204" pitchFamily="34" charset="0"/>
                          <a:cs typeface="Calibri" panose="020F0502020204030204" pitchFamily="34" charset="0"/>
                        </a:rPr>
                        <a:t>No</a:t>
                      </a:r>
                    </a:p>
                    <a:p>
                      <a:pPr algn="ctr" fontAlgn="ctr"/>
                      <a:r>
                        <a:rPr lang="en-US" sz="1200" b="1" i="0" u="none" strike="noStrike" dirty="0">
                          <a:solidFill>
                            <a:srgbClr val="000000"/>
                          </a:solidFill>
                          <a:effectLst/>
                          <a:latin typeface="Calibri" panose="020F0502020204030204" pitchFamily="34" charset="0"/>
                          <a:cs typeface="Calibri" panose="020F0502020204030204" pitchFamily="34" charset="0"/>
                        </a:rPr>
                        <a:t>No</a:t>
                      </a:r>
                    </a:p>
                    <a:p>
                      <a:pPr algn="ctr" fontAlgn="ctr"/>
                      <a:r>
                        <a:rPr lang="en-US" sz="1200" b="1" i="0" u="none" strike="noStrike" dirty="0">
                          <a:solidFill>
                            <a:srgbClr val="000000"/>
                          </a:solidFill>
                          <a:effectLst/>
                          <a:latin typeface="Calibri" panose="020F0502020204030204" pitchFamily="34" charset="0"/>
                          <a:cs typeface="Calibri" panose="020F0502020204030204" pitchFamily="34" charset="0"/>
                        </a:rPr>
                        <a:t>No</a:t>
                      </a:r>
                    </a:p>
                    <a:p>
                      <a:pPr algn="ctr" fontAlgn="ctr"/>
                      <a:r>
                        <a:rPr lang="en-US" sz="1200" b="1" i="0" u="none" strike="noStrike" dirty="0">
                          <a:solidFill>
                            <a:srgbClr val="000000"/>
                          </a:solidFill>
                          <a:effectLst/>
                          <a:latin typeface="Calibri" panose="020F0502020204030204" pitchFamily="34" charset="0"/>
                          <a:cs typeface="Calibri" panose="020F0502020204030204" pitchFamily="34" charset="0"/>
                        </a:rPr>
                        <a:t>No</a:t>
                      </a:r>
                    </a:p>
                    <a:p>
                      <a:pPr algn="ctr" fontAlgn="ctr"/>
                      <a:r>
                        <a:rPr lang="en-US" sz="1200" b="1" i="0" u="none" strike="noStrike" dirty="0">
                          <a:solidFill>
                            <a:srgbClr val="000000"/>
                          </a:solidFill>
                          <a:effectLst/>
                          <a:latin typeface="Calibri" panose="020F0502020204030204" pitchFamily="34" charset="0"/>
                          <a:cs typeface="Calibri" panose="020F0502020204030204" pitchFamily="34" charset="0"/>
                        </a:rPr>
                        <a:t>No</a:t>
                      </a:r>
                    </a:p>
                    <a:p>
                      <a:pPr algn="ctr" fontAlgn="ctr"/>
                      <a:endParaRPr lang="en-US" sz="1200" b="1" i="0" u="none" strike="noStrike" dirty="0">
                        <a:solidFill>
                          <a:srgbClr val="000000"/>
                        </a:solidFill>
                        <a:effectLst/>
                        <a:latin typeface="Calibri" panose="020F0502020204030204" pitchFamily="34" charset="0"/>
                        <a:cs typeface="Calibri" panose="020F0502020204030204" pitchFamily="34" charset="0"/>
                      </a:endParaRPr>
                    </a:p>
                    <a:p>
                      <a:pPr algn="ctr" fontAlgn="ctr"/>
                      <a:endParaRPr lang="en-US" sz="1200" b="1" i="0" u="none" strike="noStrike" dirty="0">
                        <a:solidFill>
                          <a:srgbClr val="000000"/>
                        </a:solidFill>
                        <a:effectLst/>
                        <a:latin typeface="Calibri" panose="020F0502020204030204" pitchFamily="34" charset="0"/>
                        <a:cs typeface="Calibri" panose="020F0502020204030204" pitchFamily="34" charset="0"/>
                      </a:endParaRPr>
                    </a:p>
                  </a:txBody>
                  <a:tcPr marL="9525" marR="9525" marT="9525" marB="0" anchor="ctr">
                    <a:solidFill>
                      <a:schemeClr val="bg1"/>
                    </a:solidFill>
                  </a:tcPr>
                </a:tc>
                <a:tc>
                  <a:txBody>
                    <a:bodyPr/>
                    <a:lstStyle/>
                    <a:p>
                      <a:pPr algn="l" fontAlgn="t"/>
                      <a:r>
                        <a:rPr lang="en-US" sz="1200" b="1" u="none" strike="noStrike" dirty="0">
                          <a:effectLst/>
                        </a:rPr>
                        <a:t>Erosion of natural deposits; runoff/leaching from fertilizer use, septic tanks and sewage</a:t>
                      </a:r>
                    </a:p>
                    <a:p>
                      <a:pPr algn="l" fontAlgn="t"/>
                      <a:endParaRPr lang="en-US" sz="1200" b="1" i="0" u="none" strike="noStrike" dirty="0">
                        <a:solidFill>
                          <a:srgbClr val="000000"/>
                        </a:solidFill>
                        <a:effectLst/>
                        <a:latin typeface="Trebuchet MS" panose="020B0603020202020204" pitchFamily="34" charset="0"/>
                      </a:endParaRPr>
                    </a:p>
                    <a:p>
                      <a:pPr algn="l" fontAlgn="t"/>
                      <a:endParaRPr lang="en-US" sz="1200" b="1" i="0" u="none" strike="noStrike" dirty="0">
                        <a:solidFill>
                          <a:srgbClr val="000000"/>
                        </a:solidFill>
                        <a:effectLst/>
                        <a:latin typeface="Trebuchet MS" panose="020B0603020202020204" pitchFamily="34" charset="0"/>
                      </a:endParaRPr>
                    </a:p>
                    <a:p>
                      <a:pPr algn="l" fontAlgn="t"/>
                      <a:endParaRPr lang="en-US" sz="1200" b="1" i="0" u="none" strike="noStrike" dirty="0">
                        <a:solidFill>
                          <a:srgbClr val="000000"/>
                        </a:solidFill>
                        <a:effectLst/>
                        <a:latin typeface="Trebuchet MS" panose="020B0603020202020204" pitchFamily="34" charset="0"/>
                      </a:endParaRPr>
                    </a:p>
                    <a:p>
                      <a:pPr algn="l" fontAlgn="t"/>
                      <a:endParaRPr lang="en-US" sz="1200" b="1" i="0" u="none" strike="noStrike" dirty="0">
                        <a:solidFill>
                          <a:srgbClr val="000000"/>
                        </a:solidFill>
                        <a:effectLst/>
                        <a:latin typeface="Trebuchet MS" panose="020B0603020202020204" pitchFamily="34" charset="0"/>
                      </a:endParaRPr>
                    </a:p>
                    <a:p>
                      <a:pPr algn="l" fontAlgn="t"/>
                      <a:endParaRPr lang="en-US" sz="1200" b="1" i="0" u="none" strike="noStrike" dirty="0">
                        <a:solidFill>
                          <a:srgbClr val="000000"/>
                        </a:solidFill>
                        <a:effectLst/>
                        <a:latin typeface="Trebuchet MS" panose="020B0603020202020204" pitchFamily="34" charset="0"/>
                      </a:endParaRPr>
                    </a:p>
                    <a:p>
                      <a:pPr algn="l" fontAlgn="t"/>
                      <a:endParaRPr lang="en-US" sz="1200" b="1" i="0" u="none" strike="noStrike" dirty="0">
                        <a:solidFill>
                          <a:srgbClr val="000000"/>
                        </a:solidFill>
                        <a:effectLst/>
                        <a:latin typeface="Trebuchet MS" panose="020B0603020202020204" pitchFamily="34" charset="0"/>
                      </a:endParaRPr>
                    </a:p>
                    <a:p>
                      <a:pPr algn="l" fontAlgn="t"/>
                      <a:endParaRPr lang="en-US" sz="1200" b="1" i="0" u="none" strike="noStrike" dirty="0">
                        <a:solidFill>
                          <a:srgbClr val="000000"/>
                        </a:solidFill>
                        <a:effectLst/>
                        <a:latin typeface="Trebuchet MS" panose="020B0603020202020204" pitchFamily="34" charset="0"/>
                      </a:endParaRPr>
                    </a:p>
                    <a:p>
                      <a:pPr algn="l" fontAlgn="t"/>
                      <a:endParaRPr lang="en-US" sz="1200" b="1" i="0" u="none" strike="noStrike" dirty="0">
                        <a:solidFill>
                          <a:srgbClr val="000000"/>
                        </a:solidFill>
                        <a:effectLst/>
                        <a:latin typeface="Trebuchet MS" panose="020B0603020202020204" pitchFamily="34" charset="0"/>
                      </a:endParaRPr>
                    </a:p>
                    <a:p>
                      <a:pPr algn="l" fontAlgn="t"/>
                      <a:endParaRPr lang="en-US" sz="1200" b="1" i="0" u="none" strike="noStrike" dirty="0">
                        <a:solidFill>
                          <a:srgbClr val="000000"/>
                        </a:solidFill>
                        <a:effectLst/>
                        <a:latin typeface="Trebuchet MS" panose="020B0603020202020204" pitchFamily="34" charset="0"/>
                      </a:endParaRPr>
                    </a:p>
                    <a:p>
                      <a:pPr algn="l" fontAlgn="t"/>
                      <a:r>
                        <a:rPr lang="en-US" sz="1200" b="1" i="0" u="none" strike="noStrike" dirty="0">
                          <a:solidFill>
                            <a:srgbClr val="000000"/>
                          </a:solidFill>
                          <a:effectLst/>
                          <a:latin typeface="Trebuchet MS" panose="020B0603020202020204" pitchFamily="34" charset="0"/>
                        </a:rPr>
                        <a:t>Non-Detect</a:t>
                      </a:r>
                    </a:p>
                  </a:txBody>
                  <a:tcPr marL="9525" marR="9525" marT="9525" marB="0">
                    <a:solidFill>
                      <a:schemeClr val="bg1"/>
                    </a:solidFill>
                  </a:tcPr>
                </a:tc>
                <a:extLst>
                  <a:ext uri="{0D108BD9-81ED-4DB2-BD59-A6C34878D82A}">
                    <a16:rowId xmlns:a16="http://schemas.microsoft.com/office/drawing/2014/main" val="10007"/>
                  </a:ext>
                </a:extLst>
              </a:tr>
            </a:tbl>
          </a:graphicData>
        </a:graphic>
      </p:graphicFrame>
      <p:graphicFrame>
        <p:nvGraphicFramePr>
          <p:cNvPr id="7" name="Table 6"/>
          <p:cNvGraphicFramePr>
            <a:graphicFrameLocks noGrp="1"/>
          </p:cNvGraphicFramePr>
          <p:nvPr>
            <p:extLst>
              <p:ext uri="{D42A27DB-BD31-4B8C-83A1-F6EECF244321}">
                <p14:modId xmlns:p14="http://schemas.microsoft.com/office/powerpoint/2010/main" val="226414827"/>
              </p:ext>
            </p:extLst>
          </p:nvPr>
        </p:nvGraphicFramePr>
        <p:xfrm>
          <a:off x="0" y="4442604"/>
          <a:ext cx="12191999" cy="1155938"/>
        </p:xfrm>
        <a:graphic>
          <a:graphicData uri="http://schemas.openxmlformats.org/drawingml/2006/table">
            <a:tbl>
              <a:tblPr>
                <a:tableStyleId>{5C22544A-7EE6-4342-B048-85BDC9FD1C3A}</a:tableStyleId>
              </a:tblPr>
              <a:tblGrid>
                <a:gridCol w="1219182">
                  <a:extLst>
                    <a:ext uri="{9D8B030D-6E8A-4147-A177-3AD203B41FA5}">
                      <a16:colId xmlns:a16="http://schemas.microsoft.com/office/drawing/2014/main" val="20000"/>
                    </a:ext>
                  </a:extLst>
                </a:gridCol>
                <a:gridCol w="587829">
                  <a:extLst>
                    <a:ext uri="{9D8B030D-6E8A-4147-A177-3AD203B41FA5}">
                      <a16:colId xmlns:a16="http://schemas.microsoft.com/office/drawing/2014/main" val="20001"/>
                    </a:ext>
                  </a:extLst>
                </a:gridCol>
                <a:gridCol w="708409">
                  <a:extLst>
                    <a:ext uri="{9D8B030D-6E8A-4147-A177-3AD203B41FA5}">
                      <a16:colId xmlns:a16="http://schemas.microsoft.com/office/drawing/2014/main" val="20002"/>
                    </a:ext>
                  </a:extLst>
                </a:gridCol>
                <a:gridCol w="633048">
                  <a:extLst>
                    <a:ext uri="{9D8B030D-6E8A-4147-A177-3AD203B41FA5}">
                      <a16:colId xmlns:a16="http://schemas.microsoft.com/office/drawing/2014/main" val="20003"/>
                    </a:ext>
                  </a:extLst>
                </a:gridCol>
                <a:gridCol w="587829">
                  <a:extLst>
                    <a:ext uri="{9D8B030D-6E8A-4147-A177-3AD203B41FA5}">
                      <a16:colId xmlns:a16="http://schemas.microsoft.com/office/drawing/2014/main" val="20004"/>
                    </a:ext>
                  </a:extLst>
                </a:gridCol>
                <a:gridCol w="844064">
                  <a:extLst>
                    <a:ext uri="{9D8B030D-6E8A-4147-A177-3AD203B41FA5}">
                      <a16:colId xmlns:a16="http://schemas.microsoft.com/office/drawing/2014/main" val="20005"/>
                    </a:ext>
                  </a:extLst>
                </a:gridCol>
                <a:gridCol w="633048">
                  <a:extLst>
                    <a:ext uri="{9D8B030D-6E8A-4147-A177-3AD203B41FA5}">
                      <a16:colId xmlns:a16="http://schemas.microsoft.com/office/drawing/2014/main" val="20006"/>
                    </a:ext>
                  </a:extLst>
                </a:gridCol>
                <a:gridCol w="1296240">
                  <a:extLst>
                    <a:ext uri="{9D8B030D-6E8A-4147-A177-3AD203B41FA5}">
                      <a16:colId xmlns:a16="http://schemas.microsoft.com/office/drawing/2014/main" val="20007"/>
                    </a:ext>
                  </a:extLst>
                </a:gridCol>
                <a:gridCol w="1673051">
                  <a:extLst>
                    <a:ext uri="{9D8B030D-6E8A-4147-A177-3AD203B41FA5}">
                      <a16:colId xmlns:a16="http://schemas.microsoft.com/office/drawing/2014/main" val="20008"/>
                    </a:ext>
                  </a:extLst>
                </a:gridCol>
                <a:gridCol w="4009299">
                  <a:extLst>
                    <a:ext uri="{9D8B030D-6E8A-4147-A177-3AD203B41FA5}">
                      <a16:colId xmlns:a16="http://schemas.microsoft.com/office/drawing/2014/main" val="20009"/>
                    </a:ext>
                  </a:extLst>
                </a:gridCol>
              </a:tblGrid>
              <a:tr h="222007">
                <a:tc gridSpan="10">
                  <a:txBody>
                    <a:bodyPr/>
                    <a:lstStyle/>
                    <a:p>
                      <a:pPr algn="ctr" fontAlgn="ctr"/>
                      <a:r>
                        <a:rPr lang="en-US" sz="1200" b="1" u="none" strike="noStrike" dirty="0">
                          <a:effectLst/>
                        </a:rPr>
                        <a:t>SYNTHETIC ORGANIC CHEMICALS/HERBICIDES AND PESTICIDES </a:t>
                      </a:r>
                      <a:endParaRPr lang="en-US" sz="1200" b="1" i="0" u="none" strike="noStrike" dirty="0">
                        <a:solidFill>
                          <a:srgbClr val="000000"/>
                        </a:solidFill>
                        <a:effectLst/>
                        <a:latin typeface="Trebuchet MS" panose="020B0603020202020204" pitchFamily="34" charset="0"/>
                      </a:endParaRPr>
                    </a:p>
                  </a:txBody>
                  <a:tcPr marL="9525" marR="9525" marT="9525" marB="0" anchor="ctr">
                    <a:solidFill>
                      <a:srgbClr val="CBEDE7"/>
                    </a:solidFill>
                  </a:tcPr>
                </a:tc>
                <a:tc hMerge="1">
                  <a:txBody>
                    <a:bodyPr/>
                    <a:lstStyle/>
                    <a:p>
                      <a:endParaRPr lang="en-US"/>
                    </a:p>
                  </a:txBody>
                  <a:tcPr/>
                </a:tc>
                <a:tc hMerge="1">
                  <a:txBody>
                    <a:bodyPr/>
                    <a:lstStyle/>
                    <a:p>
                      <a:endParaRPr lang="en-US"/>
                    </a:p>
                  </a:txBody>
                  <a:tcPr/>
                </a:tc>
                <a:tc hMerge="1">
                  <a:txBody>
                    <a:bodyPr/>
                    <a:lstStyle/>
                    <a:p>
                      <a:endParaRPr lang="en-US"/>
                    </a:p>
                  </a:txBody>
                  <a:tcPr/>
                </a:tc>
                <a:tc hMerge="1">
                  <a:txBody>
                    <a:bodyPr/>
                    <a:lstStyle/>
                    <a:p>
                      <a:endParaRPr lang="en-US"/>
                    </a:p>
                  </a:txBody>
                  <a:tcPr/>
                </a:tc>
                <a:tc hMerge="1">
                  <a:txBody>
                    <a:bodyPr/>
                    <a:lstStyle/>
                    <a:p>
                      <a:endParaRPr lang="en-US"/>
                    </a:p>
                  </a:txBody>
                  <a:tcPr/>
                </a:tc>
                <a:tc hMerge="1">
                  <a:txBody>
                    <a:bodyPr/>
                    <a:lstStyle/>
                    <a:p>
                      <a:endParaRPr lang="en-US"/>
                    </a:p>
                  </a:txBody>
                  <a:tcPr/>
                </a:tc>
                <a:tc hMerge="1">
                  <a:txBody>
                    <a:bodyPr/>
                    <a:lstStyle/>
                    <a:p>
                      <a:endParaRPr lang="en-US"/>
                    </a:p>
                  </a:txBody>
                  <a:tcPr/>
                </a:tc>
                <a:tc hMerge="1">
                  <a:txBody>
                    <a:bodyPr/>
                    <a:lstStyle/>
                    <a:p>
                      <a:endParaRPr lang="en-US"/>
                    </a:p>
                  </a:txBody>
                  <a:tcPr/>
                </a:tc>
                <a:tc hMerge="1">
                  <a:txBody>
                    <a:bodyPr/>
                    <a:lstStyle/>
                    <a:p>
                      <a:endParaRPr lang="en-US"/>
                    </a:p>
                  </a:txBody>
                  <a:tcPr/>
                </a:tc>
                <a:extLst>
                  <a:ext uri="{0D108BD9-81ED-4DB2-BD59-A6C34878D82A}">
                    <a16:rowId xmlns:a16="http://schemas.microsoft.com/office/drawing/2014/main" val="10000"/>
                  </a:ext>
                </a:extLst>
              </a:tr>
              <a:tr h="222007">
                <a:tc>
                  <a:txBody>
                    <a:bodyPr/>
                    <a:lstStyle/>
                    <a:p>
                      <a:pPr algn="ctr" fontAlgn="t"/>
                      <a:r>
                        <a:rPr lang="en-US" sz="1200" b="1" u="none" strike="noStrike" dirty="0">
                          <a:effectLst/>
                        </a:rPr>
                        <a:t>CONTAMINIANT</a:t>
                      </a:r>
                      <a:endParaRPr lang="en-US" sz="1200" b="1" i="0" u="none" strike="noStrike" dirty="0">
                        <a:solidFill>
                          <a:srgbClr val="000000"/>
                        </a:solidFill>
                        <a:effectLst/>
                        <a:latin typeface="Trebuchet MS" panose="020B0603020202020204" pitchFamily="34" charset="0"/>
                      </a:endParaRPr>
                    </a:p>
                  </a:txBody>
                  <a:tcPr marL="9525" marR="9525" marT="9525" marB="0">
                    <a:solidFill>
                      <a:srgbClr val="C6F884"/>
                    </a:solidFill>
                  </a:tcPr>
                </a:tc>
                <a:tc>
                  <a:txBody>
                    <a:bodyPr/>
                    <a:lstStyle/>
                    <a:p>
                      <a:pPr algn="ctr" fontAlgn="t"/>
                      <a:r>
                        <a:rPr lang="en-US" sz="1200" b="1" u="none" strike="noStrike" dirty="0">
                          <a:effectLst/>
                        </a:rPr>
                        <a:t>UNITS</a:t>
                      </a:r>
                      <a:endParaRPr lang="en-US" sz="1200" b="1" i="0" u="none" strike="noStrike" dirty="0">
                        <a:solidFill>
                          <a:srgbClr val="000000"/>
                        </a:solidFill>
                        <a:effectLst/>
                        <a:latin typeface="Trebuchet MS" panose="020B0603020202020204" pitchFamily="34" charset="0"/>
                      </a:endParaRPr>
                    </a:p>
                  </a:txBody>
                  <a:tcPr marL="9525" marR="9525" marT="9525" marB="0">
                    <a:solidFill>
                      <a:srgbClr val="C6F884"/>
                    </a:solidFill>
                  </a:tcPr>
                </a:tc>
                <a:tc>
                  <a:txBody>
                    <a:bodyPr/>
                    <a:lstStyle/>
                    <a:p>
                      <a:pPr algn="ctr" fontAlgn="t"/>
                      <a:r>
                        <a:rPr lang="en-US" sz="1200" b="1" u="none" strike="noStrike" dirty="0">
                          <a:effectLst/>
                        </a:rPr>
                        <a:t>MCL</a:t>
                      </a:r>
                      <a:endParaRPr lang="en-US" sz="1200" b="1" i="0" u="none" strike="noStrike" dirty="0">
                        <a:solidFill>
                          <a:srgbClr val="000000"/>
                        </a:solidFill>
                        <a:effectLst/>
                        <a:latin typeface="Trebuchet MS" panose="020B0603020202020204" pitchFamily="34" charset="0"/>
                      </a:endParaRPr>
                    </a:p>
                  </a:txBody>
                  <a:tcPr marL="9525" marR="9525" marT="9525" marB="0">
                    <a:solidFill>
                      <a:srgbClr val="C6F884"/>
                    </a:solidFill>
                  </a:tcPr>
                </a:tc>
                <a:tc>
                  <a:txBody>
                    <a:bodyPr/>
                    <a:lstStyle/>
                    <a:p>
                      <a:pPr algn="ctr" fontAlgn="t"/>
                      <a:r>
                        <a:rPr lang="en-US" sz="1200" b="1" u="none" strike="noStrike" dirty="0">
                          <a:effectLst/>
                        </a:rPr>
                        <a:t>PHG</a:t>
                      </a:r>
                      <a:endParaRPr lang="en-US" sz="1200" b="1" i="0" u="none" strike="noStrike" dirty="0">
                        <a:solidFill>
                          <a:srgbClr val="000000"/>
                        </a:solidFill>
                        <a:effectLst/>
                        <a:latin typeface="Trebuchet MS" panose="020B0603020202020204" pitchFamily="34" charset="0"/>
                      </a:endParaRPr>
                    </a:p>
                  </a:txBody>
                  <a:tcPr marL="9525" marR="9525" marT="9525" marB="0">
                    <a:solidFill>
                      <a:srgbClr val="C6F884"/>
                    </a:solidFill>
                  </a:tcPr>
                </a:tc>
                <a:tc>
                  <a:txBody>
                    <a:bodyPr/>
                    <a:lstStyle/>
                    <a:p>
                      <a:pPr algn="ctr" fontAlgn="t"/>
                      <a:r>
                        <a:rPr lang="en-US" sz="1200" b="1" u="none" strike="noStrike" dirty="0">
                          <a:effectLst/>
                        </a:rPr>
                        <a:t>DLR</a:t>
                      </a:r>
                      <a:endParaRPr lang="en-US" sz="1200" b="1" i="0" u="none" strike="noStrike" dirty="0">
                        <a:solidFill>
                          <a:srgbClr val="000000"/>
                        </a:solidFill>
                        <a:effectLst/>
                        <a:latin typeface="Trebuchet MS" panose="020B0603020202020204" pitchFamily="34" charset="0"/>
                      </a:endParaRPr>
                    </a:p>
                  </a:txBody>
                  <a:tcPr marL="9525" marR="9525" marT="9525" marB="0">
                    <a:solidFill>
                      <a:srgbClr val="C6F884"/>
                    </a:solidFill>
                  </a:tcPr>
                </a:tc>
                <a:tc>
                  <a:txBody>
                    <a:bodyPr/>
                    <a:lstStyle/>
                    <a:p>
                      <a:pPr algn="ctr" fontAlgn="t"/>
                      <a:r>
                        <a:rPr lang="en-US" sz="1200" b="1" u="none" strike="noStrike" dirty="0">
                          <a:effectLst/>
                        </a:rPr>
                        <a:t>AVG</a:t>
                      </a:r>
                      <a:endParaRPr lang="en-US" sz="1200" b="1" i="0" u="none" strike="noStrike" dirty="0">
                        <a:solidFill>
                          <a:srgbClr val="000000"/>
                        </a:solidFill>
                        <a:effectLst/>
                        <a:latin typeface="Trebuchet MS" panose="020B0603020202020204" pitchFamily="34" charset="0"/>
                      </a:endParaRPr>
                    </a:p>
                  </a:txBody>
                  <a:tcPr marL="9525" marR="9525" marT="9525" marB="0">
                    <a:solidFill>
                      <a:srgbClr val="C6F884"/>
                    </a:solidFill>
                  </a:tcPr>
                </a:tc>
                <a:tc>
                  <a:txBody>
                    <a:bodyPr/>
                    <a:lstStyle/>
                    <a:p>
                      <a:pPr algn="ctr" fontAlgn="t"/>
                      <a:r>
                        <a:rPr lang="en-US" sz="1200" b="1" u="none" strike="noStrike" dirty="0">
                          <a:effectLst/>
                        </a:rPr>
                        <a:t>RANGE</a:t>
                      </a:r>
                      <a:endParaRPr lang="en-US" sz="1200" b="1" i="0" u="none" strike="noStrike" dirty="0">
                        <a:solidFill>
                          <a:srgbClr val="000000"/>
                        </a:solidFill>
                        <a:effectLst/>
                        <a:latin typeface="Trebuchet MS" panose="020B0603020202020204" pitchFamily="34" charset="0"/>
                      </a:endParaRPr>
                    </a:p>
                  </a:txBody>
                  <a:tcPr marL="9525" marR="9525" marT="9525" marB="0">
                    <a:solidFill>
                      <a:srgbClr val="C6F884"/>
                    </a:solidFill>
                  </a:tcPr>
                </a:tc>
                <a:tc>
                  <a:txBody>
                    <a:bodyPr/>
                    <a:lstStyle/>
                    <a:p>
                      <a:pPr algn="ctr" fontAlgn="t"/>
                      <a:r>
                        <a:rPr lang="en-US" sz="1200" b="1" u="none" strike="noStrike" dirty="0">
                          <a:effectLst/>
                        </a:rPr>
                        <a:t>YEAR SAMPLED</a:t>
                      </a:r>
                      <a:endParaRPr lang="en-US" sz="1200" b="1" i="0" u="none" strike="noStrike" dirty="0">
                        <a:solidFill>
                          <a:srgbClr val="000000"/>
                        </a:solidFill>
                        <a:effectLst/>
                        <a:latin typeface="Trebuchet MS" panose="020B0603020202020204" pitchFamily="34" charset="0"/>
                      </a:endParaRPr>
                    </a:p>
                  </a:txBody>
                  <a:tcPr marL="9525" marR="9525" marT="9525" marB="0">
                    <a:solidFill>
                      <a:srgbClr val="C6F884"/>
                    </a:solidFill>
                  </a:tcPr>
                </a:tc>
                <a:tc>
                  <a:txBody>
                    <a:bodyPr/>
                    <a:lstStyle/>
                    <a:p>
                      <a:pPr algn="ctr" fontAlgn="t"/>
                      <a:r>
                        <a:rPr lang="en-US" sz="1200" b="1" u="none" strike="noStrike" dirty="0">
                          <a:effectLst/>
                        </a:rPr>
                        <a:t>VIOLATION</a:t>
                      </a:r>
                      <a:endParaRPr lang="en-US" sz="1200" b="1" i="0" u="none" strike="noStrike" dirty="0">
                        <a:solidFill>
                          <a:srgbClr val="000000"/>
                        </a:solidFill>
                        <a:effectLst/>
                        <a:latin typeface="Trebuchet MS" panose="020B0603020202020204" pitchFamily="34" charset="0"/>
                      </a:endParaRPr>
                    </a:p>
                  </a:txBody>
                  <a:tcPr marL="9525" marR="9525" marT="9525" marB="0">
                    <a:solidFill>
                      <a:srgbClr val="C6F884"/>
                    </a:solidFill>
                  </a:tcPr>
                </a:tc>
                <a:tc>
                  <a:txBody>
                    <a:bodyPr/>
                    <a:lstStyle/>
                    <a:p>
                      <a:pPr algn="ctr" fontAlgn="t"/>
                      <a:r>
                        <a:rPr lang="en-US" sz="1200" b="1" u="none" strike="noStrike" dirty="0">
                          <a:effectLst/>
                        </a:rPr>
                        <a:t>TYPICAL SOURCE OF CONTAMINANTS</a:t>
                      </a:r>
                      <a:endParaRPr lang="en-US" sz="1200" b="1" i="0" u="none" strike="noStrike" dirty="0">
                        <a:solidFill>
                          <a:srgbClr val="000000"/>
                        </a:solidFill>
                        <a:effectLst/>
                        <a:latin typeface="Trebuchet MS" panose="020B0603020202020204" pitchFamily="34" charset="0"/>
                      </a:endParaRPr>
                    </a:p>
                  </a:txBody>
                  <a:tcPr marL="9525" marR="9525" marT="9525" marB="0">
                    <a:solidFill>
                      <a:srgbClr val="C6F884"/>
                    </a:solidFill>
                  </a:tcPr>
                </a:tc>
                <a:extLst>
                  <a:ext uri="{0D108BD9-81ED-4DB2-BD59-A6C34878D82A}">
                    <a16:rowId xmlns:a16="http://schemas.microsoft.com/office/drawing/2014/main" val="10001"/>
                  </a:ext>
                </a:extLst>
              </a:tr>
              <a:tr h="711924">
                <a:tc>
                  <a:txBody>
                    <a:bodyPr/>
                    <a:lstStyle/>
                    <a:p>
                      <a:pPr algn="ctr" fontAlgn="ctr"/>
                      <a:r>
                        <a:rPr lang="en-US" sz="1200" b="1" i="0" u="none" strike="noStrike" dirty="0">
                          <a:solidFill>
                            <a:srgbClr val="000000"/>
                          </a:solidFill>
                          <a:effectLst/>
                          <a:latin typeface="+mn-lt"/>
                        </a:rPr>
                        <a:t>1,2,3 Trichloropropane (TCP)</a:t>
                      </a:r>
                    </a:p>
                  </a:txBody>
                  <a:tcPr marL="9525" marR="9525" marT="9525" marB="0" anchor="ctr">
                    <a:solidFill>
                      <a:schemeClr val="bg1"/>
                    </a:solidFill>
                  </a:tcPr>
                </a:tc>
                <a:tc>
                  <a:txBody>
                    <a:bodyPr/>
                    <a:lstStyle/>
                    <a:p>
                      <a:pPr algn="ctr" fontAlgn="ctr"/>
                      <a:r>
                        <a:rPr lang="en-US" sz="1200" b="1" i="0" u="none" strike="noStrike" dirty="0">
                          <a:solidFill>
                            <a:srgbClr val="000000"/>
                          </a:solidFill>
                          <a:effectLst/>
                          <a:latin typeface="+mn-lt"/>
                        </a:rPr>
                        <a:t>ppt</a:t>
                      </a:r>
                    </a:p>
                  </a:txBody>
                  <a:tcPr marL="9525" marR="9525" marT="9525" marB="0" anchor="ctr">
                    <a:solidFill>
                      <a:schemeClr val="bg1"/>
                    </a:solidFill>
                  </a:tcPr>
                </a:tc>
                <a:tc>
                  <a:txBody>
                    <a:bodyPr/>
                    <a:lstStyle/>
                    <a:p>
                      <a:pPr algn="ctr" fontAlgn="ctr"/>
                      <a:r>
                        <a:rPr lang="en-US" sz="1200" b="1" i="0" u="none" strike="noStrike" dirty="0">
                          <a:solidFill>
                            <a:srgbClr val="000000"/>
                          </a:solidFill>
                          <a:effectLst/>
                          <a:latin typeface="+mn-lt"/>
                        </a:rPr>
                        <a:t>5</a:t>
                      </a:r>
                    </a:p>
                  </a:txBody>
                  <a:tcPr marL="9525" marR="9525" marT="9525" marB="0" anchor="ctr">
                    <a:solidFill>
                      <a:schemeClr val="bg1"/>
                    </a:solidFill>
                  </a:tcPr>
                </a:tc>
                <a:tc>
                  <a:txBody>
                    <a:bodyPr/>
                    <a:lstStyle/>
                    <a:p>
                      <a:pPr algn="ctr" fontAlgn="ctr"/>
                      <a:r>
                        <a:rPr lang="en-US" sz="1200" b="1" i="0" u="none" strike="noStrike" dirty="0">
                          <a:solidFill>
                            <a:srgbClr val="000000"/>
                          </a:solidFill>
                          <a:effectLst/>
                          <a:latin typeface="+mn-lt"/>
                        </a:rPr>
                        <a:t>.7</a:t>
                      </a:r>
                    </a:p>
                  </a:txBody>
                  <a:tcPr marL="9525" marR="9525" marT="9525" marB="0" anchor="ctr">
                    <a:solidFill>
                      <a:schemeClr val="bg1"/>
                    </a:solidFill>
                  </a:tcPr>
                </a:tc>
                <a:tc>
                  <a:txBody>
                    <a:bodyPr/>
                    <a:lstStyle/>
                    <a:p>
                      <a:pPr algn="ctr" fontAlgn="ctr"/>
                      <a:r>
                        <a:rPr lang="en-US" sz="1200" b="1" i="0" u="none" strike="noStrike" dirty="0">
                          <a:solidFill>
                            <a:srgbClr val="000000"/>
                          </a:solidFill>
                          <a:effectLst/>
                          <a:latin typeface="+mn-lt"/>
                        </a:rPr>
                        <a:t>5</a:t>
                      </a:r>
                    </a:p>
                  </a:txBody>
                  <a:tcPr marL="9525" marR="9525" marT="9525" marB="0" anchor="ctr">
                    <a:solidFill>
                      <a:schemeClr val="bg1"/>
                    </a:solidFill>
                  </a:tcPr>
                </a:tc>
                <a:tc>
                  <a:txBody>
                    <a:bodyPr/>
                    <a:lstStyle/>
                    <a:p>
                      <a:pPr algn="ctr" fontAlgn="ctr"/>
                      <a:r>
                        <a:rPr lang="en-US" sz="1200" b="1" i="0" u="none" strike="noStrike" dirty="0">
                          <a:solidFill>
                            <a:schemeClr val="dk1"/>
                          </a:solidFill>
                          <a:effectLst/>
                          <a:latin typeface="+mn-lt"/>
                        </a:rPr>
                        <a:t>0.0</a:t>
                      </a:r>
                      <a:endParaRPr lang="en-US" sz="1200" b="1" i="0" u="none" strike="noStrike" dirty="0">
                        <a:solidFill>
                          <a:srgbClr val="000000"/>
                        </a:solidFill>
                        <a:effectLst/>
                        <a:latin typeface="+mn-lt"/>
                      </a:endParaRPr>
                    </a:p>
                  </a:txBody>
                  <a:tcPr marL="9525" marR="9525" marT="9525" marB="0" anchor="ctr">
                    <a:solidFill>
                      <a:schemeClr val="bg1"/>
                    </a:solidFill>
                  </a:tcPr>
                </a:tc>
                <a:tc>
                  <a:txBody>
                    <a:bodyPr/>
                    <a:lstStyle/>
                    <a:p>
                      <a:pPr algn="ctr" fontAlgn="ctr"/>
                      <a:r>
                        <a:rPr lang="en-US" sz="1200" b="1" i="0" u="none" strike="noStrike" dirty="0">
                          <a:solidFill>
                            <a:srgbClr val="000000"/>
                          </a:solidFill>
                          <a:effectLst/>
                          <a:latin typeface="+mn-lt"/>
                        </a:rPr>
                        <a:t>0.0-1.00</a:t>
                      </a:r>
                    </a:p>
                  </a:txBody>
                  <a:tcPr marL="9525" marR="9525" marT="9525" marB="0" anchor="ctr">
                    <a:solidFill>
                      <a:schemeClr val="bg1"/>
                    </a:solidFill>
                  </a:tcPr>
                </a:tc>
                <a:tc>
                  <a:txBody>
                    <a:bodyPr/>
                    <a:lstStyle/>
                    <a:p>
                      <a:pPr algn="ctr" fontAlgn="ctr"/>
                      <a:r>
                        <a:rPr lang="en-US" sz="1200" b="1" i="0" u="none" strike="noStrike" dirty="0">
                          <a:solidFill>
                            <a:srgbClr val="000000"/>
                          </a:solidFill>
                          <a:effectLst/>
                          <a:latin typeface="+mn-lt"/>
                        </a:rPr>
                        <a:t>2023</a:t>
                      </a:r>
                    </a:p>
                  </a:txBody>
                  <a:tcPr marL="9525" marR="9525" marT="9525" marB="0" anchor="ctr">
                    <a:solidFill>
                      <a:schemeClr val="bg1"/>
                    </a:solidFill>
                  </a:tcPr>
                </a:tc>
                <a:tc>
                  <a:txBody>
                    <a:bodyPr/>
                    <a:lstStyle/>
                    <a:p>
                      <a:pPr algn="ctr" fontAlgn="ctr"/>
                      <a:r>
                        <a:rPr lang="en-US" sz="1200" b="1" i="0" u="none" strike="noStrike" dirty="0">
                          <a:solidFill>
                            <a:srgbClr val="000000"/>
                          </a:solidFill>
                          <a:effectLst/>
                          <a:latin typeface="+mn-lt"/>
                        </a:rPr>
                        <a:t>No</a:t>
                      </a:r>
                    </a:p>
                  </a:txBody>
                  <a:tcPr marL="9525" marR="9525" marT="9525" marB="0" anchor="ctr">
                    <a:solidFill>
                      <a:schemeClr val="bg1"/>
                    </a:solidFill>
                  </a:tcPr>
                </a:tc>
                <a:tc>
                  <a:txBody>
                    <a:bodyPr/>
                    <a:lstStyle/>
                    <a:p>
                      <a:pPr algn="l" fontAlgn="t"/>
                      <a:endParaRPr lang="en-US" sz="1200" b="1" i="0" u="none" strike="noStrike" dirty="0">
                        <a:solidFill>
                          <a:srgbClr val="000000"/>
                        </a:solidFill>
                        <a:effectLst/>
                        <a:latin typeface="+mn-lt"/>
                      </a:endParaRPr>
                    </a:p>
                    <a:p>
                      <a:pPr algn="l" fontAlgn="t"/>
                      <a:endParaRPr lang="en-US" sz="1200" b="1" i="0" u="none" strike="noStrike" dirty="0">
                        <a:solidFill>
                          <a:srgbClr val="000000"/>
                        </a:solidFill>
                        <a:effectLst/>
                        <a:latin typeface="+mn-lt"/>
                      </a:endParaRPr>
                    </a:p>
                    <a:p>
                      <a:pPr algn="l" fontAlgn="t"/>
                      <a:r>
                        <a:rPr lang="en-US" sz="1200" b="1" i="0" u="none" strike="noStrike" dirty="0">
                          <a:solidFill>
                            <a:srgbClr val="000000"/>
                          </a:solidFill>
                          <a:effectLst/>
                          <a:latin typeface="+mn-lt"/>
                        </a:rPr>
                        <a:t>Historical application of soil fumigants</a:t>
                      </a:r>
                    </a:p>
                  </a:txBody>
                  <a:tcPr marL="9525" marR="9525" marT="9525" marB="0">
                    <a:solidFill>
                      <a:schemeClr val="bg1"/>
                    </a:solidFill>
                  </a:tcPr>
                </a:tc>
                <a:extLst>
                  <a:ext uri="{0D108BD9-81ED-4DB2-BD59-A6C34878D82A}">
                    <a16:rowId xmlns:a16="http://schemas.microsoft.com/office/drawing/2014/main" val="10002"/>
                  </a:ext>
                </a:extLst>
              </a:tr>
            </a:tbl>
          </a:graphicData>
        </a:graphic>
      </p:graphicFrame>
      <p:graphicFrame>
        <p:nvGraphicFramePr>
          <p:cNvPr id="8" name="Table 7"/>
          <p:cNvGraphicFramePr>
            <a:graphicFrameLocks noGrp="1"/>
          </p:cNvGraphicFramePr>
          <p:nvPr>
            <p:extLst>
              <p:ext uri="{D42A27DB-BD31-4B8C-83A1-F6EECF244321}">
                <p14:modId xmlns:p14="http://schemas.microsoft.com/office/powerpoint/2010/main" val="2269827929"/>
              </p:ext>
            </p:extLst>
          </p:nvPr>
        </p:nvGraphicFramePr>
        <p:xfrm>
          <a:off x="-2" y="5518473"/>
          <a:ext cx="12192001" cy="949292"/>
        </p:xfrm>
        <a:graphic>
          <a:graphicData uri="http://schemas.openxmlformats.org/drawingml/2006/table">
            <a:tbl>
              <a:tblPr>
                <a:tableStyleId>{5C22544A-7EE6-4342-B048-85BDC9FD1C3A}</a:tableStyleId>
              </a:tblPr>
              <a:tblGrid>
                <a:gridCol w="1301478">
                  <a:extLst>
                    <a:ext uri="{9D8B030D-6E8A-4147-A177-3AD203B41FA5}">
                      <a16:colId xmlns:a16="http://schemas.microsoft.com/office/drawing/2014/main" val="20000"/>
                    </a:ext>
                  </a:extLst>
                </a:gridCol>
                <a:gridCol w="583420">
                  <a:extLst>
                    <a:ext uri="{9D8B030D-6E8A-4147-A177-3AD203B41FA5}">
                      <a16:colId xmlns:a16="http://schemas.microsoft.com/office/drawing/2014/main" val="20001"/>
                    </a:ext>
                  </a:extLst>
                </a:gridCol>
                <a:gridCol w="703098">
                  <a:extLst>
                    <a:ext uri="{9D8B030D-6E8A-4147-A177-3AD203B41FA5}">
                      <a16:colId xmlns:a16="http://schemas.microsoft.com/office/drawing/2014/main" val="20002"/>
                    </a:ext>
                  </a:extLst>
                </a:gridCol>
                <a:gridCol w="628300">
                  <a:extLst>
                    <a:ext uri="{9D8B030D-6E8A-4147-A177-3AD203B41FA5}">
                      <a16:colId xmlns:a16="http://schemas.microsoft.com/office/drawing/2014/main" val="20003"/>
                    </a:ext>
                  </a:extLst>
                </a:gridCol>
                <a:gridCol w="583420">
                  <a:extLst>
                    <a:ext uri="{9D8B030D-6E8A-4147-A177-3AD203B41FA5}">
                      <a16:colId xmlns:a16="http://schemas.microsoft.com/office/drawing/2014/main" val="20004"/>
                    </a:ext>
                  </a:extLst>
                </a:gridCol>
                <a:gridCol w="837733">
                  <a:extLst>
                    <a:ext uri="{9D8B030D-6E8A-4147-A177-3AD203B41FA5}">
                      <a16:colId xmlns:a16="http://schemas.microsoft.com/office/drawing/2014/main" val="20005"/>
                    </a:ext>
                  </a:extLst>
                </a:gridCol>
                <a:gridCol w="628300">
                  <a:extLst>
                    <a:ext uri="{9D8B030D-6E8A-4147-A177-3AD203B41FA5}">
                      <a16:colId xmlns:a16="http://schemas.microsoft.com/office/drawing/2014/main" val="20006"/>
                    </a:ext>
                  </a:extLst>
                </a:gridCol>
                <a:gridCol w="1286519">
                  <a:extLst>
                    <a:ext uri="{9D8B030D-6E8A-4147-A177-3AD203B41FA5}">
                      <a16:colId xmlns:a16="http://schemas.microsoft.com/office/drawing/2014/main" val="20007"/>
                    </a:ext>
                  </a:extLst>
                </a:gridCol>
                <a:gridCol w="1660504">
                  <a:extLst>
                    <a:ext uri="{9D8B030D-6E8A-4147-A177-3AD203B41FA5}">
                      <a16:colId xmlns:a16="http://schemas.microsoft.com/office/drawing/2014/main" val="20008"/>
                    </a:ext>
                  </a:extLst>
                </a:gridCol>
                <a:gridCol w="3979229">
                  <a:extLst>
                    <a:ext uri="{9D8B030D-6E8A-4147-A177-3AD203B41FA5}">
                      <a16:colId xmlns:a16="http://schemas.microsoft.com/office/drawing/2014/main" val="20009"/>
                    </a:ext>
                  </a:extLst>
                </a:gridCol>
              </a:tblGrid>
              <a:tr h="222892">
                <a:tc gridSpan="10">
                  <a:txBody>
                    <a:bodyPr/>
                    <a:lstStyle/>
                    <a:p>
                      <a:pPr algn="ctr" fontAlgn="ctr"/>
                      <a:r>
                        <a:rPr lang="en-US" sz="1200" b="1" u="none" strike="noStrike" dirty="0">
                          <a:effectLst/>
                        </a:rPr>
                        <a:t>RADIOACTIVE CONTAMINANTS</a:t>
                      </a:r>
                      <a:endParaRPr lang="en-US" sz="1200" b="1" i="0" u="none" strike="noStrike" dirty="0">
                        <a:solidFill>
                          <a:srgbClr val="000000"/>
                        </a:solidFill>
                        <a:effectLst/>
                        <a:latin typeface="Trebuchet MS" panose="020B0603020202020204" pitchFamily="34" charset="0"/>
                      </a:endParaRPr>
                    </a:p>
                  </a:txBody>
                  <a:tcPr marL="9525" marR="9525" marT="9525" marB="0" anchor="ctr">
                    <a:solidFill>
                      <a:srgbClr val="CBEDE7"/>
                    </a:solidFill>
                  </a:tcPr>
                </a:tc>
                <a:tc hMerge="1">
                  <a:txBody>
                    <a:bodyPr/>
                    <a:lstStyle/>
                    <a:p>
                      <a:endParaRPr lang="en-US"/>
                    </a:p>
                  </a:txBody>
                  <a:tcPr/>
                </a:tc>
                <a:tc hMerge="1">
                  <a:txBody>
                    <a:bodyPr/>
                    <a:lstStyle/>
                    <a:p>
                      <a:endParaRPr lang="en-US"/>
                    </a:p>
                  </a:txBody>
                  <a:tcPr/>
                </a:tc>
                <a:tc hMerge="1">
                  <a:txBody>
                    <a:bodyPr/>
                    <a:lstStyle/>
                    <a:p>
                      <a:endParaRPr lang="en-US"/>
                    </a:p>
                  </a:txBody>
                  <a:tcPr/>
                </a:tc>
                <a:tc hMerge="1">
                  <a:txBody>
                    <a:bodyPr/>
                    <a:lstStyle/>
                    <a:p>
                      <a:endParaRPr lang="en-US"/>
                    </a:p>
                  </a:txBody>
                  <a:tcPr/>
                </a:tc>
                <a:tc hMerge="1">
                  <a:txBody>
                    <a:bodyPr/>
                    <a:lstStyle/>
                    <a:p>
                      <a:endParaRPr lang="en-US"/>
                    </a:p>
                  </a:txBody>
                  <a:tcPr/>
                </a:tc>
                <a:tc hMerge="1">
                  <a:txBody>
                    <a:bodyPr/>
                    <a:lstStyle/>
                    <a:p>
                      <a:endParaRPr lang="en-US"/>
                    </a:p>
                  </a:txBody>
                  <a:tcPr/>
                </a:tc>
                <a:tc hMerge="1">
                  <a:txBody>
                    <a:bodyPr/>
                    <a:lstStyle/>
                    <a:p>
                      <a:endParaRPr lang="en-US"/>
                    </a:p>
                  </a:txBody>
                  <a:tcPr/>
                </a:tc>
                <a:tc hMerge="1">
                  <a:txBody>
                    <a:bodyPr/>
                    <a:lstStyle/>
                    <a:p>
                      <a:endParaRPr lang="en-US"/>
                    </a:p>
                  </a:txBody>
                  <a:tcPr/>
                </a:tc>
                <a:tc hMerge="1">
                  <a:txBody>
                    <a:bodyPr/>
                    <a:lstStyle/>
                    <a:p>
                      <a:endParaRPr lang="en-US"/>
                    </a:p>
                  </a:txBody>
                  <a:tcPr/>
                </a:tc>
                <a:extLst>
                  <a:ext uri="{0D108BD9-81ED-4DB2-BD59-A6C34878D82A}">
                    <a16:rowId xmlns:a16="http://schemas.microsoft.com/office/drawing/2014/main" val="10000"/>
                  </a:ext>
                </a:extLst>
              </a:tr>
              <a:tr h="363200">
                <a:tc>
                  <a:txBody>
                    <a:bodyPr/>
                    <a:lstStyle/>
                    <a:p>
                      <a:pPr algn="ctr" fontAlgn="t"/>
                      <a:r>
                        <a:rPr lang="en-US" sz="1200" b="1" u="none" strike="noStrike" dirty="0">
                          <a:effectLst/>
                        </a:rPr>
                        <a:t>CONTAMINANT</a:t>
                      </a:r>
                      <a:endParaRPr lang="en-US" sz="1200" b="1" i="0" u="none" strike="noStrike" dirty="0">
                        <a:solidFill>
                          <a:srgbClr val="000000"/>
                        </a:solidFill>
                        <a:effectLst/>
                        <a:latin typeface="Trebuchet MS" panose="020B0603020202020204" pitchFamily="34" charset="0"/>
                      </a:endParaRPr>
                    </a:p>
                  </a:txBody>
                  <a:tcPr marL="9525" marR="9525" marT="9525" marB="0">
                    <a:solidFill>
                      <a:srgbClr val="C6F884"/>
                    </a:solidFill>
                  </a:tcPr>
                </a:tc>
                <a:tc>
                  <a:txBody>
                    <a:bodyPr/>
                    <a:lstStyle/>
                    <a:p>
                      <a:pPr algn="ctr" fontAlgn="t"/>
                      <a:r>
                        <a:rPr lang="en-US" sz="1200" b="1" u="none" strike="noStrike" dirty="0">
                          <a:effectLst/>
                        </a:rPr>
                        <a:t>UNITS</a:t>
                      </a:r>
                      <a:endParaRPr lang="en-US" sz="1200" b="1" i="0" u="none" strike="noStrike" dirty="0">
                        <a:solidFill>
                          <a:srgbClr val="000000"/>
                        </a:solidFill>
                        <a:effectLst/>
                        <a:latin typeface="Trebuchet MS" panose="020B0603020202020204" pitchFamily="34" charset="0"/>
                      </a:endParaRPr>
                    </a:p>
                  </a:txBody>
                  <a:tcPr marL="9525" marR="9525" marT="9525" marB="0">
                    <a:solidFill>
                      <a:srgbClr val="C6F884"/>
                    </a:solidFill>
                  </a:tcPr>
                </a:tc>
                <a:tc>
                  <a:txBody>
                    <a:bodyPr/>
                    <a:lstStyle/>
                    <a:p>
                      <a:pPr algn="ctr" fontAlgn="t"/>
                      <a:r>
                        <a:rPr lang="en-US" sz="1200" b="1" u="none" strike="noStrike" dirty="0">
                          <a:effectLst/>
                        </a:rPr>
                        <a:t>MCL</a:t>
                      </a:r>
                      <a:endParaRPr lang="en-US" sz="1200" b="1" i="0" u="none" strike="noStrike" dirty="0">
                        <a:solidFill>
                          <a:srgbClr val="000000"/>
                        </a:solidFill>
                        <a:effectLst/>
                        <a:latin typeface="Trebuchet MS" panose="020B0603020202020204" pitchFamily="34" charset="0"/>
                      </a:endParaRPr>
                    </a:p>
                  </a:txBody>
                  <a:tcPr marL="9525" marR="9525" marT="9525" marB="0">
                    <a:solidFill>
                      <a:srgbClr val="C6F884"/>
                    </a:solidFill>
                  </a:tcPr>
                </a:tc>
                <a:tc>
                  <a:txBody>
                    <a:bodyPr/>
                    <a:lstStyle/>
                    <a:p>
                      <a:pPr algn="ctr" fontAlgn="t"/>
                      <a:r>
                        <a:rPr lang="en-US" sz="1200" b="1" u="none" strike="noStrike" dirty="0">
                          <a:effectLst/>
                        </a:rPr>
                        <a:t>PHG</a:t>
                      </a:r>
                      <a:endParaRPr lang="en-US" sz="1200" b="1" i="0" u="none" strike="noStrike" dirty="0">
                        <a:solidFill>
                          <a:srgbClr val="000000"/>
                        </a:solidFill>
                        <a:effectLst/>
                        <a:latin typeface="Trebuchet MS" panose="020B0603020202020204" pitchFamily="34" charset="0"/>
                      </a:endParaRPr>
                    </a:p>
                  </a:txBody>
                  <a:tcPr marL="9525" marR="9525" marT="9525" marB="0">
                    <a:solidFill>
                      <a:srgbClr val="C6F884"/>
                    </a:solidFill>
                  </a:tcPr>
                </a:tc>
                <a:tc>
                  <a:txBody>
                    <a:bodyPr/>
                    <a:lstStyle/>
                    <a:p>
                      <a:pPr algn="ctr" fontAlgn="t"/>
                      <a:r>
                        <a:rPr lang="en-US" sz="1200" b="1" u="none" strike="noStrike" dirty="0">
                          <a:effectLst/>
                        </a:rPr>
                        <a:t>DLR</a:t>
                      </a:r>
                      <a:endParaRPr lang="en-US" sz="1200" b="1" i="0" u="none" strike="noStrike" dirty="0">
                        <a:solidFill>
                          <a:srgbClr val="000000"/>
                        </a:solidFill>
                        <a:effectLst/>
                        <a:latin typeface="Trebuchet MS" panose="020B0603020202020204" pitchFamily="34" charset="0"/>
                      </a:endParaRPr>
                    </a:p>
                  </a:txBody>
                  <a:tcPr marL="9525" marR="9525" marT="9525" marB="0">
                    <a:solidFill>
                      <a:srgbClr val="C6F884"/>
                    </a:solidFill>
                  </a:tcPr>
                </a:tc>
                <a:tc>
                  <a:txBody>
                    <a:bodyPr/>
                    <a:lstStyle/>
                    <a:p>
                      <a:pPr algn="ctr" fontAlgn="t"/>
                      <a:r>
                        <a:rPr lang="en-US" sz="1200" b="1" u="none" strike="noStrike" dirty="0">
                          <a:effectLst/>
                        </a:rPr>
                        <a:t>AVG</a:t>
                      </a:r>
                      <a:endParaRPr lang="en-US" sz="1200" b="1" i="0" u="none" strike="noStrike" dirty="0">
                        <a:solidFill>
                          <a:srgbClr val="000000"/>
                        </a:solidFill>
                        <a:effectLst/>
                        <a:latin typeface="Trebuchet MS" panose="020B0603020202020204" pitchFamily="34" charset="0"/>
                      </a:endParaRPr>
                    </a:p>
                  </a:txBody>
                  <a:tcPr marL="9525" marR="9525" marT="9525" marB="0">
                    <a:solidFill>
                      <a:srgbClr val="C6F884"/>
                    </a:solidFill>
                  </a:tcPr>
                </a:tc>
                <a:tc>
                  <a:txBody>
                    <a:bodyPr/>
                    <a:lstStyle/>
                    <a:p>
                      <a:pPr algn="ctr" fontAlgn="t"/>
                      <a:r>
                        <a:rPr lang="en-US" sz="1200" b="1" u="none" strike="noStrike" dirty="0">
                          <a:effectLst/>
                        </a:rPr>
                        <a:t>RANGE</a:t>
                      </a:r>
                      <a:endParaRPr lang="en-US" sz="1200" b="1" i="0" u="none" strike="noStrike" dirty="0">
                        <a:solidFill>
                          <a:srgbClr val="000000"/>
                        </a:solidFill>
                        <a:effectLst/>
                        <a:latin typeface="Trebuchet MS" panose="020B0603020202020204" pitchFamily="34" charset="0"/>
                      </a:endParaRPr>
                    </a:p>
                  </a:txBody>
                  <a:tcPr marL="9525" marR="9525" marT="9525" marB="0">
                    <a:solidFill>
                      <a:srgbClr val="C6F884"/>
                    </a:solidFill>
                  </a:tcPr>
                </a:tc>
                <a:tc>
                  <a:txBody>
                    <a:bodyPr/>
                    <a:lstStyle/>
                    <a:p>
                      <a:pPr algn="ctr" fontAlgn="t"/>
                      <a:r>
                        <a:rPr lang="en-US" sz="1200" b="1" u="none" strike="noStrike" dirty="0">
                          <a:effectLst/>
                        </a:rPr>
                        <a:t>YEAR SAMPLED</a:t>
                      </a:r>
                      <a:endParaRPr lang="en-US" sz="1200" b="1" i="0" u="none" strike="noStrike" dirty="0">
                        <a:solidFill>
                          <a:srgbClr val="000000"/>
                        </a:solidFill>
                        <a:effectLst/>
                        <a:latin typeface="Trebuchet MS" panose="020B0603020202020204" pitchFamily="34" charset="0"/>
                      </a:endParaRPr>
                    </a:p>
                  </a:txBody>
                  <a:tcPr marL="9525" marR="9525" marT="9525" marB="0">
                    <a:solidFill>
                      <a:srgbClr val="C6F884"/>
                    </a:solidFill>
                  </a:tcPr>
                </a:tc>
                <a:tc>
                  <a:txBody>
                    <a:bodyPr/>
                    <a:lstStyle/>
                    <a:p>
                      <a:pPr algn="ctr" fontAlgn="t"/>
                      <a:r>
                        <a:rPr lang="en-US" sz="1200" b="1" u="none" strike="noStrike" dirty="0">
                          <a:effectLst/>
                        </a:rPr>
                        <a:t>VIOLATION</a:t>
                      </a:r>
                      <a:endParaRPr lang="en-US" sz="1200" b="1" i="0" u="none" strike="noStrike" dirty="0">
                        <a:solidFill>
                          <a:srgbClr val="000000"/>
                        </a:solidFill>
                        <a:effectLst/>
                        <a:latin typeface="Trebuchet MS" panose="020B0603020202020204" pitchFamily="34" charset="0"/>
                      </a:endParaRPr>
                    </a:p>
                  </a:txBody>
                  <a:tcPr marL="9525" marR="9525" marT="9525" marB="0">
                    <a:solidFill>
                      <a:srgbClr val="C6F884"/>
                    </a:solidFill>
                  </a:tcPr>
                </a:tc>
                <a:tc>
                  <a:txBody>
                    <a:bodyPr/>
                    <a:lstStyle/>
                    <a:p>
                      <a:pPr algn="ctr" fontAlgn="t"/>
                      <a:r>
                        <a:rPr lang="en-US" sz="1200" b="1" u="none" strike="noStrike" dirty="0">
                          <a:effectLst/>
                        </a:rPr>
                        <a:t>TYPICAL SOURCE OF CONTAMINANTS</a:t>
                      </a:r>
                      <a:endParaRPr lang="en-US" sz="1200" b="1" i="0" u="none" strike="noStrike" dirty="0">
                        <a:solidFill>
                          <a:srgbClr val="000000"/>
                        </a:solidFill>
                        <a:effectLst/>
                        <a:latin typeface="Trebuchet MS" panose="020B0603020202020204" pitchFamily="34" charset="0"/>
                      </a:endParaRPr>
                    </a:p>
                  </a:txBody>
                  <a:tcPr marL="9525" marR="9525" marT="9525" marB="0">
                    <a:solidFill>
                      <a:srgbClr val="C6F884"/>
                    </a:solidFill>
                  </a:tcPr>
                </a:tc>
                <a:extLst>
                  <a:ext uri="{0D108BD9-81ED-4DB2-BD59-A6C34878D82A}">
                    <a16:rowId xmlns:a16="http://schemas.microsoft.com/office/drawing/2014/main" val="10001"/>
                  </a:ext>
                </a:extLst>
              </a:tr>
              <a:tr h="363200">
                <a:tc>
                  <a:txBody>
                    <a:bodyPr/>
                    <a:lstStyle/>
                    <a:p>
                      <a:pPr algn="ctr" fontAlgn="t"/>
                      <a:r>
                        <a:rPr lang="en-US" sz="1200" b="1" u="none" strike="noStrike" dirty="0">
                          <a:effectLst/>
                        </a:rPr>
                        <a:t>Gross Alpha</a:t>
                      </a:r>
                      <a:endParaRPr lang="en-US" sz="1200" b="1" i="0" u="none" strike="noStrike" dirty="0">
                        <a:solidFill>
                          <a:srgbClr val="000000"/>
                        </a:solidFill>
                        <a:effectLst/>
                        <a:latin typeface="Trebuchet MS" panose="020B0603020202020204" pitchFamily="34" charset="0"/>
                      </a:endParaRPr>
                    </a:p>
                  </a:txBody>
                  <a:tcPr marL="9525" marR="9525" marT="9525" marB="0">
                    <a:solidFill>
                      <a:schemeClr val="bg1"/>
                    </a:solidFill>
                  </a:tcPr>
                </a:tc>
                <a:tc>
                  <a:txBody>
                    <a:bodyPr/>
                    <a:lstStyle/>
                    <a:p>
                      <a:pPr algn="ctr" fontAlgn="ctr"/>
                      <a:r>
                        <a:rPr lang="en-US" sz="1200" b="1" u="none" strike="noStrike" dirty="0">
                          <a:effectLst/>
                        </a:rPr>
                        <a:t>pCi/L</a:t>
                      </a:r>
                      <a:endParaRPr lang="en-US" sz="1200" b="1" i="0" u="none" strike="noStrike" dirty="0">
                        <a:solidFill>
                          <a:srgbClr val="000000"/>
                        </a:solidFill>
                        <a:effectLst/>
                        <a:latin typeface="Trebuchet MS" panose="020B0603020202020204" pitchFamily="34" charset="0"/>
                      </a:endParaRPr>
                    </a:p>
                  </a:txBody>
                  <a:tcPr marL="9525" marR="9525" marT="9525" marB="0" anchor="ctr">
                    <a:solidFill>
                      <a:schemeClr val="bg1"/>
                    </a:solidFill>
                  </a:tcPr>
                </a:tc>
                <a:tc>
                  <a:txBody>
                    <a:bodyPr/>
                    <a:lstStyle/>
                    <a:p>
                      <a:pPr algn="ctr" fontAlgn="ctr"/>
                      <a:r>
                        <a:rPr lang="en-US" sz="1200" b="1" u="none" strike="noStrike" dirty="0">
                          <a:effectLst/>
                        </a:rPr>
                        <a:t>15</a:t>
                      </a:r>
                      <a:endParaRPr lang="en-US" sz="1200" b="1" i="0" u="none" strike="noStrike" dirty="0">
                        <a:solidFill>
                          <a:srgbClr val="000000"/>
                        </a:solidFill>
                        <a:effectLst/>
                        <a:latin typeface="Trebuchet MS" panose="020B0603020202020204" pitchFamily="34" charset="0"/>
                      </a:endParaRPr>
                    </a:p>
                  </a:txBody>
                  <a:tcPr marL="9525" marR="9525" marT="9525" marB="0" anchor="ctr">
                    <a:solidFill>
                      <a:schemeClr val="bg1"/>
                    </a:solidFill>
                  </a:tcPr>
                </a:tc>
                <a:tc>
                  <a:txBody>
                    <a:bodyPr/>
                    <a:lstStyle/>
                    <a:p>
                      <a:pPr algn="ctr" fontAlgn="ctr"/>
                      <a:r>
                        <a:rPr lang="en-US" sz="1200" b="1" u="none" strike="noStrike" dirty="0">
                          <a:effectLst/>
                        </a:rPr>
                        <a:t>0.43</a:t>
                      </a:r>
                      <a:endParaRPr lang="en-US" sz="1200" b="1" i="0" u="none" strike="noStrike" dirty="0">
                        <a:solidFill>
                          <a:srgbClr val="000000"/>
                        </a:solidFill>
                        <a:effectLst/>
                        <a:latin typeface="Trebuchet MS" panose="020B0603020202020204" pitchFamily="34" charset="0"/>
                      </a:endParaRPr>
                    </a:p>
                  </a:txBody>
                  <a:tcPr marL="9525" marR="9525" marT="9525" marB="0" anchor="ctr">
                    <a:solidFill>
                      <a:schemeClr val="bg1"/>
                    </a:solidFill>
                  </a:tcPr>
                </a:tc>
                <a:tc>
                  <a:txBody>
                    <a:bodyPr/>
                    <a:lstStyle/>
                    <a:p>
                      <a:pPr algn="ctr" fontAlgn="ctr"/>
                      <a:r>
                        <a:rPr lang="en-US" sz="1200" b="1" u="none" strike="noStrike" dirty="0">
                          <a:effectLst/>
                        </a:rPr>
                        <a:t>3</a:t>
                      </a:r>
                      <a:endParaRPr lang="en-US" sz="1200" b="1" i="0" u="none" strike="noStrike" dirty="0">
                        <a:solidFill>
                          <a:srgbClr val="000000"/>
                        </a:solidFill>
                        <a:effectLst/>
                        <a:latin typeface="Trebuchet MS" panose="020B0603020202020204" pitchFamily="34" charset="0"/>
                      </a:endParaRPr>
                    </a:p>
                  </a:txBody>
                  <a:tcPr marL="9525" marR="9525" marT="9525" marB="0" anchor="ctr">
                    <a:solidFill>
                      <a:schemeClr val="bg1"/>
                    </a:solidFill>
                  </a:tcPr>
                </a:tc>
                <a:tc>
                  <a:txBody>
                    <a:bodyPr/>
                    <a:lstStyle/>
                    <a:p>
                      <a:pPr algn="ctr" fontAlgn="ctr"/>
                      <a:r>
                        <a:rPr lang="en-US" sz="1200" b="1" u="none" strike="noStrike" dirty="0">
                          <a:effectLst/>
                        </a:rPr>
                        <a:t>0-0.922</a:t>
                      </a:r>
                      <a:endParaRPr lang="en-US" sz="1200" b="1" i="0" u="none" strike="noStrike" dirty="0">
                        <a:solidFill>
                          <a:srgbClr val="000000"/>
                        </a:solidFill>
                        <a:effectLst/>
                        <a:latin typeface="Trebuchet MS" panose="020B0603020202020204" pitchFamily="34" charset="0"/>
                      </a:endParaRPr>
                    </a:p>
                  </a:txBody>
                  <a:tcPr marL="9525" marR="9525" marT="9525" marB="0" anchor="ctr">
                    <a:solidFill>
                      <a:schemeClr val="bg1"/>
                    </a:solidFill>
                  </a:tcPr>
                </a:tc>
                <a:tc>
                  <a:txBody>
                    <a:bodyPr/>
                    <a:lstStyle/>
                    <a:p>
                      <a:pPr algn="ctr" fontAlgn="ctr"/>
                      <a:r>
                        <a:rPr lang="en-US" sz="1200" b="1" u="none" strike="noStrike" dirty="0">
                          <a:effectLst/>
                        </a:rPr>
                        <a:t>.922-1.91</a:t>
                      </a:r>
                      <a:endParaRPr lang="en-US" sz="1200" b="1" i="0" u="none" strike="noStrike" dirty="0">
                        <a:solidFill>
                          <a:srgbClr val="000000"/>
                        </a:solidFill>
                        <a:effectLst/>
                        <a:latin typeface="Trebuchet MS" panose="020B0603020202020204" pitchFamily="34" charset="0"/>
                      </a:endParaRPr>
                    </a:p>
                  </a:txBody>
                  <a:tcPr marL="9525" marR="9525" marT="9525" marB="0" anchor="ctr">
                    <a:solidFill>
                      <a:schemeClr val="bg1"/>
                    </a:solidFill>
                  </a:tcPr>
                </a:tc>
                <a:tc>
                  <a:txBody>
                    <a:bodyPr/>
                    <a:lstStyle/>
                    <a:p>
                      <a:pPr algn="ctr" fontAlgn="ctr"/>
                      <a:r>
                        <a:rPr lang="en-US" sz="1200" b="1" u="none" strike="noStrike" dirty="0">
                          <a:effectLst/>
                        </a:rPr>
                        <a:t>2023</a:t>
                      </a:r>
                      <a:endParaRPr lang="en-US" sz="1200" b="1" i="0" u="none" strike="noStrike" dirty="0">
                        <a:solidFill>
                          <a:srgbClr val="000000"/>
                        </a:solidFill>
                        <a:effectLst/>
                        <a:latin typeface="Trebuchet MS" panose="020B0603020202020204" pitchFamily="34" charset="0"/>
                      </a:endParaRPr>
                    </a:p>
                  </a:txBody>
                  <a:tcPr marL="9525" marR="9525" marT="9525" marB="0" anchor="ctr">
                    <a:solidFill>
                      <a:schemeClr val="bg1"/>
                    </a:solidFill>
                  </a:tcPr>
                </a:tc>
                <a:tc>
                  <a:txBody>
                    <a:bodyPr/>
                    <a:lstStyle/>
                    <a:p>
                      <a:pPr algn="ctr" fontAlgn="ctr"/>
                      <a:r>
                        <a:rPr lang="en-US" sz="1200" b="1" u="none" strike="noStrike" dirty="0">
                          <a:effectLst/>
                        </a:rPr>
                        <a:t>No</a:t>
                      </a:r>
                      <a:endParaRPr lang="en-US" sz="1200" b="1" i="0" u="none" strike="noStrike" dirty="0">
                        <a:solidFill>
                          <a:srgbClr val="000000"/>
                        </a:solidFill>
                        <a:effectLst/>
                        <a:latin typeface="Trebuchet MS" panose="020B0603020202020204" pitchFamily="34" charset="0"/>
                      </a:endParaRPr>
                    </a:p>
                  </a:txBody>
                  <a:tcPr marL="9525" marR="9525" marT="9525" marB="0" anchor="ctr">
                    <a:solidFill>
                      <a:schemeClr val="bg1"/>
                    </a:solidFill>
                  </a:tcPr>
                </a:tc>
                <a:tc>
                  <a:txBody>
                    <a:bodyPr/>
                    <a:lstStyle/>
                    <a:p>
                      <a:pPr algn="l" fontAlgn="t"/>
                      <a:r>
                        <a:rPr lang="en-US" sz="1200" b="1" u="none" strike="noStrike" dirty="0">
                          <a:effectLst/>
                        </a:rPr>
                        <a:t>Erosion of natural deposits</a:t>
                      </a:r>
                      <a:endParaRPr lang="en-US" sz="1200" b="1" i="0" u="none" strike="noStrike" dirty="0">
                        <a:solidFill>
                          <a:srgbClr val="000000"/>
                        </a:solidFill>
                        <a:effectLst/>
                        <a:latin typeface="Trebuchet MS" panose="020B0603020202020204" pitchFamily="34" charset="0"/>
                      </a:endParaRPr>
                    </a:p>
                  </a:txBody>
                  <a:tcPr marL="9525" marR="9525" marT="9525" marB="0">
                    <a:solidFill>
                      <a:schemeClr val="bg1"/>
                    </a:solidFill>
                  </a:tcPr>
                </a:tc>
                <a:extLst>
                  <a:ext uri="{0D108BD9-81ED-4DB2-BD59-A6C34878D82A}">
                    <a16:rowId xmlns:a16="http://schemas.microsoft.com/office/drawing/2014/main" val="10002"/>
                  </a:ext>
                </a:extLst>
              </a:tr>
            </a:tbl>
          </a:graphicData>
        </a:graphic>
      </p:graphicFrame>
    </p:spTree>
    <p:extLst>
      <p:ext uri="{BB962C8B-B14F-4D97-AF65-F5344CB8AC3E}">
        <p14:creationId xmlns:p14="http://schemas.microsoft.com/office/powerpoint/2010/main" val="3814898526"/>
      </p:ext>
    </p:extLst>
  </p:cSld>
  <p:clrMapOvr>
    <a:masterClrMapping/>
  </p:clrMapOvr>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4" name="Picture 3"/>
          <p:cNvPicPr>
            <a:picLocks noChangeAspect="1"/>
          </p:cNvPicPr>
          <p:nvPr/>
        </p:nvPicPr>
        <p:blipFill rotWithShape="1">
          <a:blip r:embed="rId3">
            <a:extLst>
              <a:ext uri="{28A0092B-C50C-407E-A947-70E740481C1C}">
                <a14:useLocalDpi xmlns:a14="http://schemas.microsoft.com/office/drawing/2010/main" val="0"/>
              </a:ext>
            </a:extLst>
          </a:blip>
          <a:srcRect t="53845" r="183" b="6908"/>
          <a:stretch/>
        </p:blipFill>
        <p:spPr>
          <a:xfrm>
            <a:off x="0" y="4999512"/>
            <a:ext cx="12192000" cy="1910851"/>
          </a:xfrm>
          <a:prstGeom prst="rect">
            <a:avLst/>
          </a:prstGeom>
        </p:spPr>
      </p:pic>
      <p:sp>
        <p:nvSpPr>
          <p:cNvPr id="2" name="Slide Number Placeholder 1"/>
          <p:cNvSpPr>
            <a:spLocks noGrp="1"/>
          </p:cNvSpPr>
          <p:nvPr>
            <p:ph type="sldNum" sz="quarter" idx="12"/>
          </p:nvPr>
        </p:nvSpPr>
        <p:spPr/>
        <p:txBody>
          <a:bodyPr/>
          <a:lstStyle/>
          <a:p>
            <a:fld id="{36473209-A7B4-4B0A-9E26-57D15F470246}" type="slidenum">
              <a:rPr lang="en-US" sz="1600" b="1" smtClean="0">
                <a:solidFill>
                  <a:schemeClr val="tx1"/>
                </a:solidFill>
              </a:rPr>
              <a:t>10</a:t>
            </a:fld>
            <a:endParaRPr lang="en-US" sz="1600" b="1" dirty="0">
              <a:solidFill>
                <a:schemeClr val="tx1"/>
              </a:solidFill>
            </a:endParaRPr>
          </a:p>
        </p:txBody>
      </p:sp>
      <p:graphicFrame>
        <p:nvGraphicFramePr>
          <p:cNvPr id="5" name="Table 4"/>
          <p:cNvGraphicFramePr>
            <a:graphicFrameLocks noGrp="1"/>
          </p:cNvGraphicFramePr>
          <p:nvPr>
            <p:extLst>
              <p:ext uri="{D42A27DB-BD31-4B8C-83A1-F6EECF244321}">
                <p14:modId xmlns:p14="http://schemas.microsoft.com/office/powerpoint/2010/main" val="1242137995"/>
              </p:ext>
            </p:extLst>
          </p:nvPr>
        </p:nvGraphicFramePr>
        <p:xfrm>
          <a:off x="0" y="0"/>
          <a:ext cx="12191999" cy="1862598"/>
        </p:xfrm>
        <a:graphic>
          <a:graphicData uri="http://schemas.openxmlformats.org/drawingml/2006/table">
            <a:tbl>
              <a:tblPr>
                <a:tableStyleId>{5C22544A-7EE6-4342-B048-85BDC9FD1C3A}</a:tableStyleId>
              </a:tblPr>
              <a:tblGrid>
                <a:gridCol w="1282592">
                  <a:extLst>
                    <a:ext uri="{9D8B030D-6E8A-4147-A177-3AD203B41FA5}">
                      <a16:colId xmlns:a16="http://schemas.microsoft.com/office/drawing/2014/main" val="20000"/>
                    </a:ext>
                  </a:extLst>
                </a:gridCol>
                <a:gridCol w="574955">
                  <a:extLst>
                    <a:ext uri="{9D8B030D-6E8A-4147-A177-3AD203B41FA5}">
                      <a16:colId xmlns:a16="http://schemas.microsoft.com/office/drawing/2014/main" val="20001"/>
                    </a:ext>
                  </a:extLst>
                </a:gridCol>
                <a:gridCol w="1312078">
                  <a:extLst>
                    <a:ext uri="{9D8B030D-6E8A-4147-A177-3AD203B41FA5}">
                      <a16:colId xmlns:a16="http://schemas.microsoft.com/office/drawing/2014/main" val="20002"/>
                    </a:ext>
                  </a:extLst>
                </a:gridCol>
                <a:gridCol w="574955">
                  <a:extLst>
                    <a:ext uri="{9D8B030D-6E8A-4147-A177-3AD203B41FA5}">
                      <a16:colId xmlns:a16="http://schemas.microsoft.com/office/drawing/2014/main" val="20003"/>
                    </a:ext>
                  </a:extLst>
                </a:gridCol>
                <a:gridCol w="825577">
                  <a:extLst>
                    <a:ext uri="{9D8B030D-6E8A-4147-A177-3AD203B41FA5}">
                      <a16:colId xmlns:a16="http://schemas.microsoft.com/office/drawing/2014/main" val="20004"/>
                    </a:ext>
                  </a:extLst>
                </a:gridCol>
                <a:gridCol w="619183">
                  <a:extLst>
                    <a:ext uri="{9D8B030D-6E8A-4147-A177-3AD203B41FA5}">
                      <a16:colId xmlns:a16="http://schemas.microsoft.com/office/drawing/2014/main" val="20005"/>
                    </a:ext>
                  </a:extLst>
                </a:gridCol>
                <a:gridCol w="722379">
                  <a:extLst>
                    <a:ext uri="{9D8B030D-6E8A-4147-A177-3AD203B41FA5}">
                      <a16:colId xmlns:a16="http://schemas.microsoft.com/office/drawing/2014/main" val="20006"/>
                    </a:ext>
                  </a:extLst>
                </a:gridCol>
                <a:gridCol w="1046714">
                  <a:extLst>
                    <a:ext uri="{9D8B030D-6E8A-4147-A177-3AD203B41FA5}">
                      <a16:colId xmlns:a16="http://schemas.microsoft.com/office/drawing/2014/main" val="20007"/>
                    </a:ext>
                  </a:extLst>
                </a:gridCol>
                <a:gridCol w="1312077">
                  <a:extLst>
                    <a:ext uri="{9D8B030D-6E8A-4147-A177-3AD203B41FA5}">
                      <a16:colId xmlns:a16="http://schemas.microsoft.com/office/drawing/2014/main" val="20008"/>
                    </a:ext>
                  </a:extLst>
                </a:gridCol>
                <a:gridCol w="3921489">
                  <a:extLst>
                    <a:ext uri="{9D8B030D-6E8A-4147-A177-3AD203B41FA5}">
                      <a16:colId xmlns:a16="http://schemas.microsoft.com/office/drawing/2014/main" val="20009"/>
                    </a:ext>
                  </a:extLst>
                </a:gridCol>
              </a:tblGrid>
              <a:tr h="267556">
                <a:tc gridSpan="10">
                  <a:txBody>
                    <a:bodyPr/>
                    <a:lstStyle/>
                    <a:p>
                      <a:pPr algn="ctr" fontAlgn="ctr"/>
                      <a:r>
                        <a:rPr lang="en-US" sz="1200" b="1" u="none" strike="noStrike" dirty="0">
                          <a:effectLst/>
                        </a:rPr>
                        <a:t>TABLE 2 - DETECTED REGULATED CONTAMINANTS WITH SECONDARY MCL'S</a:t>
                      </a:r>
                      <a:endParaRPr lang="en-US" sz="1200" b="1" i="0" u="none" strike="noStrike" dirty="0">
                        <a:solidFill>
                          <a:srgbClr val="000000"/>
                        </a:solidFill>
                        <a:effectLst/>
                        <a:latin typeface="Trebuchet MS" panose="020B0603020202020204" pitchFamily="34" charset="0"/>
                      </a:endParaRPr>
                    </a:p>
                  </a:txBody>
                  <a:tcPr marL="9525" marR="9525" marT="9525" marB="0" anchor="ctr">
                    <a:solidFill>
                      <a:srgbClr val="CBEDE7"/>
                    </a:solidFill>
                  </a:tcPr>
                </a:tc>
                <a:tc hMerge="1">
                  <a:txBody>
                    <a:bodyPr/>
                    <a:lstStyle/>
                    <a:p>
                      <a:endParaRPr lang="en-US"/>
                    </a:p>
                  </a:txBody>
                  <a:tcPr/>
                </a:tc>
                <a:tc hMerge="1">
                  <a:txBody>
                    <a:bodyPr/>
                    <a:lstStyle/>
                    <a:p>
                      <a:endParaRPr lang="en-US"/>
                    </a:p>
                  </a:txBody>
                  <a:tcPr/>
                </a:tc>
                <a:tc hMerge="1">
                  <a:txBody>
                    <a:bodyPr/>
                    <a:lstStyle/>
                    <a:p>
                      <a:endParaRPr lang="en-US"/>
                    </a:p>
                  </a:txBody>
                  <a:tcPr/>
                </a:tc>
                <a:tc hMerge="1">
                  <a:txBody>
                    <a:bodyPr/>
                    <a:lstStyle/>
                    <a:p>
                      <a:endParaRPr lang="en-US"/>
                    </a:p>
                  </a:txBody>
                  <a:tcPr/>
                </a:tc>
                <a:tc hMerge="1">
                  <a:txBody>
                    <a:bodyPr/>
                    <a:lstStyle/>
                    <a:p>
                      <a:endParaRPr lang="en-US"/>
                    </a:p>
                  </a:txBody>
                  <a:tcPr/>
                </a:tc>
                <a:tc hMerge="1">
                  <a:txBody>
                    <a:bodyPr/>
                    <a:lstStyle/>
                    <a:p>
                      <a:endParaRPr lang="en-US"/>
                    </a:p>
                  </a:txBody>
                  <a:tcPr/>
                </a:tc>
                <a:tc hMerge="1">
                  <a:txBody>
                    <a:bodyPr/>
                    <a:lstStyle/>
                    <a:p>
                      <a:endParaRPr lang="en-US"/>
                    </a:p>
                  </a:txBody>
                  <a:tcPr/>
                </a:tc>
                <a:tc hMerge="1">
                  <a:txBody>
                    <a:bodyPr/>
                    <a:lstStyle/>
                    <a:p>
                      <a:endParaRPr lang="en-US"/>
                    </a:p>
                  </a:txBody>
                  <a:tcPr/>
                </a:tc>
                <a:tc hMerge="1">
                  <a:txBody>
                    <a:bodyPr/>
                    <a:lstStyle/>
                    <a:p>
                      <a:endParaRPr lang="en-US"/>
                    </a:p>
                  </a:txBody>
                  <a:tcPr/>
                </a:tc>
                <a:extLst>
                  <a:ext uri="{0D108BD9-81ED-4DB2-BD59-A6C34878D82A}">
                    <a16:rowId xmlns:a16="http://schemas.microsoft.com/office/drawing/2014/main" val="10000"/>
                  </a:ext>
                </a:extLst>
              </a:tr>
              <a:tr h="173618">
                <a:tc>
                  <a:txBody>
                    <a:bodyPr/>
                    <a:lstStyle/>
                    <a:p>
                      <a:pPr algn="ctr" fontAlgn="t"/>
                      <a:r>
                        <a:rPr lang="en-US" sz="1200" b="1" u="none" strike="noStrike" dirty="0">
                          <a:effectLst/>
                        </a:rPr>
                        <a:t>CONTAMINANT</a:t>
                      </a:r>
                      <a:endParaRPr lang="en-US" sz="1200" b="1" i="0" u="none" strike="noStrike" dirty="0">
                        <a:solidFill>
                          <a:srgbClr val="000000"/>
                        </a:solidFill>
                        <a:effectLst/>
                        <a:latin typeface="Trebuchet MS" panose="020B0603020202020204" pitchFamily="34" charset="0"/>
                      </a:endParaRPr>
                    </a:p>
                  </a:txBody>
                  <a:tcPr marL="9525" marR="9525" marT="9525" marB="0">
                    <a:solidFill>
                      <a:srgbClr val="C6F884"/>
                    </a:solidFill>
                  </a:tcPr>
                </a:tc>
                <a:tc>
                  <a:txBody>
                    <a:bodyPr/>
                    <a:lstStyle/>
                    <a:p>
                      <a:pPr algn="ctr" fontAlgn="t"/>
                      <a:r>
                        <a:rPr lang="en-US" sz="1200" b="1" u="none" strike="noStrike" dirty="0">
                          <a:effectLst/>
                        </a:rPr>
                        <a:t>UNITS</a:t>
                      </a:r>
                      <a:endParaRPr lang="en-US" sz="1200" b="1" i="0" u="none" strike="noStrike" dirty="0">
                        <a:solidFill>
                          <a:srgbClr val="000000"/>
                        </a:solidFill>
                        <a:effectLst/>
                        <a:latin typeface="Trebuchet MS" panose="020B0603020202020204" pitchFamily="34" charset="0"/>
                      </a:endParaRPr>
                    </a:p>
                  </a:txBody>
                  <a:tcPr marL="9525" marR="9525" marT="9525" marB="0">
                    <a:solidFill>
                      <a:srgbClr val="C6F884"/>
                    </a:solidFill>
                  </a:tcPr>
                </a:tc>
                <a:tc>
                  <a:txBody>
                    <a:bodyPr/>
                    <a:lstStyle/>
                    <a:p>
                      <a:pPr algn="ctr" fontAlgn="t"/>
                      <a:r>
                        <a:rPr lang="en-US" sz="1200" b="1" u="none" strike="noStrike" dirty="0">
                          <a:effectLst/>
                        </a:rPr>
                        <a:t>STANDARDS</a:t>
                      </a:r>
                      <a:endParaRPr lang="en-US" sz="1200" b="1" i="0" u="none" strike="noStrike" dirty="0">
                        <a:solidFill>
                          <a:srgbClr val="000000"/>
                        </a:solidFill>
                        <a:effectLst/>
                        <a:latin typeface="Trebuchet MS" panose="020B0603020202020204" pitchFamily="34" charset="0"/>
                      </a:endParaRPr>
                    </a:p>
                  </a:txBody>
                  <a:tcPr marL="9525" marR="9525" marT="9525" marB="0">
                    <a:solidFill>
                      <a:srgbClr val="C6F884"/>
                    </a:solidFill>
                  </a:tcPr>
                </a:tc>
                <a:tc>
                  <a:txBody>
                    <a:bodyPr/>
                    <a:lstStyle/>
                    <a:p>
                      <a:pPr algn="ctr" fontAlgn="t"/>
                      <a:r>
                        <a:rPr lang="en-US" sz="1200" b="1" u="none" strike="noStrike" dirty="0">
                          <a:effectLst/>
                        </a:rPr>
                        <a:t>PHG</a:t>
                      </a:r>
                      <a:endParaRPr lang="en-US" sz="1200" b="1" i="0" u="none" strike="noStrike" dirty="0">
                        <a:solidFill>
                          <a:srgbClr val="000000"/>
                        </a:solidFill>
                        <a:effectLst/>
                        <a:latin typeface="Trebuchet MS" panose="020B0603020202020204" pitchFamily="34" charset="0"/>
                      </a:endParaRPr>
                    </a:p>
                  </a:txBody>
                  <a:tcPr marL="9525" marR="9525" marT="9525" marB="0">
                    <a:solidFill>
                      <a:srgbClr val="C6F884"/>
                    </a:solidFill>
                  </a:tcPr>
                </a:tc>
                <a:tc>
                  <a:txBody>
                    <a:bodyPr/>
                    <a:lstStyle/>
                    <a:p>
                      <a:pPr algn="ctr" fontAlgn="t"/>
                      <a:r>
                        <a:rPr lang="en-US" sz="1200" b="1" u="none" strike="noStrike" dirty="0">
                          <a:effectLst/>
                        </a:rPr>
                        <a:t>DLR</a:t>
                      </a:r>
                      <a:endParaRPr lang="en-US" sz="1200" b="1" i="0" u="none" strike="noStrike" dirty="0">
                        <a:solidFill>
                          <a:srgbClr val="000000"/>
                        </a:solidFill>
                        <a:effectLst/>
                        <a:latin typeface="Trebuchet MS" panose="020B0603020202020204" pitchFamily="34" charset="0"/>
                      </a:endParaRPr>
                    </a:p>
                  </a:txBody>
                  <a:tcPr marL="9525" marR="9525" marT="9525" marB="0">
                    <a:solidFill>
                      <a:srgbClr val="C6F884"/>
                    </a:solidFill>
                  </a:tcPr>
                </a:tc>
                <a:tc>
                  <a:txBody>
                    <a:bodyPr/>
                    <a:lstStyle/>
                    <a:p>
                      <a:pPr algn="ctr" fontAlgn="t"/>
                      <a:r>
                        <a:rPr lang="en-US" sz="1200" b="1" u="none" strike="noStrike" dirty="0">
                          <a:effectLst/>
                        </a:rPr>
                        <a:t>AVG</a:t>
                      </a:r>
                      <a:endParaRPr lang="en-US" sz="1200" b="1" i="0" u="none" strike="noStrike" dirty="0">
                        <a:solidFill>
                          <a:srgbClr val="000000"/>
                        </a:solidFill>
                        <a:effectLst/>
                        <a:latin typeface="Trebuchet MS" panose="020B0603020202020204" pitchFamily="34" charset="0"/>
                      </a:endParaRPr>
                    </a:p>
                  </a:txBody>
                  <a:tcPr marL="9525" marR="9525" marT="9525" marB="0">
                    <a:solidFill>
                      <a:srgbClr val="C6F884"/>
                    </a:solidFill>
                  </a:tcPr>
                </a:tc>
                <a:tc>
                  <a:txBody>
                    <a:bodyPr/>
                    <a:lstStyle/>
                    <a:p>
                      <a:pPr algn="ctr" fontAlgn="t"/>
                      <a:r>
                        <a:rPr lang="en-US" sz="1200" b="1" u="none" strike="noStrike" dirty="0">
                          <a:effectLst/>
                        </a:rPr>
                        <a:t>RANGE</a:t>
                      </a:r>
                      <a:endParaRPr lang="en-US" sz="1200" b="1" i="0" u="none" strike="noStrike" dirty="0">
                        <a:solidFill>
                          <a:srgbClr val="000000"/>
                        </a:solidFill>
                        <a:effectLst/>
                        <a:latin typeface="Trebuchet MS" panose="020B0603020202020204" pitchFamily="34" charset="0"/>
                      </a:endParaRPr>
                    </a:p>
                  </a:txBody>
                  <a:tcPr marL="9525" marR="9525" marT="9525" marB="0">
                    <a:solidFill>
                      <a:srgbClr val="C6F884"/>
                    </a:solidFill>
                  </a:tcPr>
                </a:tc>
                <a:tc>
                  <a:txBody>
                    <a:bodyPr/>
                    <a:lstStyle/>
                    <a:p>
                      <a:pPr algn="ctr" fontAlgn="t"/>
                      <a:r>
                        <a:rPr lang="en-US" sz="1200" b="1" u="none" strike="noStrike" dirty="0">
                          <a:effectLst/>
                        </a:rPr>
                        <a:t>YEAR SAMPLED</a:t>
                      </a:r>
                      <a:endParaRPr lang="en-US" sz="1200" b="1" i="0" u="none" strike="noStrike" dirty="0">
                        <a:solidFill>
                          <a:srgbClr val="000000"/>
                        </a:solidFill>
                        <a:effectLst/>
                        <a:latin typeface="Trebuchet MS" panose="020B0603020202020204" pitchFamily="34" charset="0"/>
                      </a:endParaRPr>
                    </a:p>
                  </a:txBody>
                  <a:tcPr marL="9525" marR="9525" marT="9525" marB="0">
                    <a:solidFill>
                      <a:srgbClr val="C6F884"/>
                    </a:solidFill>
                  </a:tcPr>
                </a:tc>
                <a:tc>
                  <a:txBody>
                    <a:bodyPr/>
                    <a:lstStyle/>
                    <a:p>
                      <a:pPr algn="ctr" fontAlgn="t"/>
                      <a:r>
                        <a:rPr lang="en-US" sz="1200" b="1" u="none" strike="noStrike" dirty="0">
                          <a:effectLst/>
                        </a:rPr>
                        <a:t>VIOLATION</a:t>
                      </a:r>
                      <a:endParaRPr lang="en-US" sz="1200" b="1" i="0" u="none" strike="noStrike" dirty="0">
                        <a:solidFill>
                          <a:srgbClr val="000000"/>
                        </a:solidFill>
                        <a:effectLst/>
                        <a:latin typeface="Trebuchet MS" panose="020B0603020202020204" pitchFamily="34" charset="0"/>
                      </a:endParaRPr>
                    </a:p>
                  </a:txBody>
                  <a:tcPr marL="9525" marR="9525" marT="9525" marB="0">
                    <a:solidFill>
                      <a:srgbClr val="C6F884"/>
                    </a:solidFill>
                  </a:tcPr>
                </a:tc>
                <a:tc>
                  <a:txBody>
                    <a:bodyPr/>
                    <a:lstStyle/>
                    <a:p>
                      <a:pPr algn="ctr" fontAlgn="t"/>
                      <a:r>
                        <a:rPr lang="en-US" sz="1200" b="1" u="none" strike="noStrike" dirty="0">
                          <a:effectLst/>
                        </a:rPr>
                        <a:t>TYPICAL SOURCE OF CONTAMINANTS</a:t>
                      </a:r>
                      <a:endParaRPr lang="en-US" sz="1200" b="1" i="0" u="none" strike="noStrike" dirty="0">
                        <a:solidFill>
                          <a:srgbClr val="000000"/>
                        </a:solidFill>
                        <a:effectLst/>
                        <a:latin typeface="Trebuchet MS" panose="020B0603020202020204" pitchFamily="34" charset="0"/>
                      </a:endParaRPr>
                    </a:p>
                  </a:txBody>
                  <a:tcPr marL="9525" marR="9525" marT="9525" marB="0">
                    <a:solidFill>
                      <a:srgbClr val="C6F884"/>
                    </a:solidFill>
                  </a:tcPr>
                </a:tc>
                <a:extLst>
                  <a:ext uri="{0D108BD9-81ED-4DB2-BD59-A6C34878D82A}">
                    <a16:rowId xmlns:a16="http://schemas.microsoft.com/office/drawing/2014/main" val="10001"/>
                  </a:ext>
                </a:extLst>
              </a:tr>
              <a:tr h="334655">
                <a:tc>
                  <a:txBody>
                    <a:bodyPr/>
                    <a:lstStyle/>
                    <a:p>
                      <a:pPr algn="ctr" fontAlgn="ctr"/>
                      <a:r>
                        <a:rPr lang="en-US" sz="1200" b="1" u="none" strike="noStrike" dirty="0">
                          <a:effectLst/>
                          <a:latin typeface="+mn-lt"/>
                        </a:rPr>
                        <a:t>Chloride</a:t>
                      </a:r>
                      <a:endParaRPr lang="en-US" sz="1200" b="1" i="0" u="none" strike="noStrike" dirty="0">
                        <a:solidFill>
                          <a:srgbClr val="000000"/>
                        </a:solidFill>
                        <a:effectLst/>
                        <a:latin typeface="+mn-lt"/>
                      </a:endParaRPr>
                    </a:p>
                  </a:txBody>
                  <a:tcPr marL="9525" marR="9525" marT="9525" marB="0" anchor="ctr">
                    <a:solidFill>
                      <a:schemeClr val="bg1"/>
                    </a:solidFill>
                  </a:tcPr>
                </a:tc>
                <a:tc>
                  <a:txBody>
                    <a:bodyPr/>
                    <a:lstStyle/>
                    <a:p>
                      <a:pPr algn="ctr" fontAlgn="ctr"/>
                      <a:r>
                        <a:rPr lang="en-US" sz="1200" b="1" u="none" strike="noStrike" dirty="0">
                          <a:effectLst/>
                          <a:latin typeface="+mn-lt"/>
                        </a:rPr>
                        <a:t>ppm</a:t>
                      </a:r>
                      <a:endParaRPr lang="en-US" sz="1200" b="1" i="0" u="none" strike="noStrike" dirty="0">
                        <a:solidFill>
                          <a:srgbClr val="000000"/>
                        </a:solidFill>
                        <a:effectLst/>
                        <a:latin typeface="+mn-lt"/>
                      </a:endParaRPr>
                    </a:p>
                  </a:txBody>
                  <a:tcPr marL="9525" marR="9525" marT="9525" marB="0" anchor="ctr">
                    <a:solidFill>
                      <a:schemeClr val="bg1"/>
                    </a:solidFill>
                  </a:tcPr>
                </a:tc>
                <a:tc>
                  <a:txBody>
                    <a:bodyPr/>
                    <a:lstStyle/>
                    <a:p>
                      <a:pPr algn="ctr" fontAlgn="ctr"/>
                      <a:r>
                        <a:rPr lang="en-US" sz="1200" b="1" u="none" strike="noStrike" dirty="0">
                          <a:effectLst/>
                          <a:latin typeface="+mn-lt"/>
                        </a:rPr>
                        <a:t>500</a:t>
                      </a:r>
                      <a:endParaRPr lang="en-US" sz="1200" b="1" i="0" u="none" strike="noStrike" dirty="0">
                        <a:solidFill>
                          <a:srgbClr val="000000"/>
                        </a:solidFill>
                        <a:effectLst/>
                        <a:latin typeface="+mn-lt"/>
                      </a:endParaRPr>
                    </a:p>
                  </a:txBody>
                  <a:tcPr marL="9525" marR="9525" marT="9525" marB="0" anchor="ctr">
                    <a:solidFill>
                      <a:schemeClr val="bg1"/>
                    </a:solidFill>
                  </a:tcPr>
                </a:tc>
                <a:tc>
                  <a:txBody>
                    <a:bodyPr/>
                    <a:lstStyle/>
                    <a:p>
                      <a:pPr algn="ctr" fontAlgn="ctr"/>
                      <a:r>
                        <a:rPr lang="en-US" sz="1200" b="1" u="none" strike="noStrike" dirty="0">
                          <a:effectLst/>
                          <a:latin typeface="+mn-lt"/>
                        </a:rPr>
                        <a:t>n/a</a:t>
                      </a:r>
                      <a:endParaRPr lang="en-US" sz="1200" b="1" i="0" u="none" strike="noStrike" dirty="0">
                        <a:solidFill>
                          <a:srgbClr val="000000"/>
                        </a:solidFill>
                        <a:effectLst/>
                        <a:latin typeface="+mn-lt"/>
                      </a:endParaRPr>
                    </a:p>
                  </a:txBody>
                  <a:tcPr marL="9525" marR="9525" marT="9525" marB="0" anchor="ctr">
                    <a:solidFill>
                      <a:schemeClr val="bg1"/>
                    </a:solidFill>
                  </a:tcPr>
                </a:tc>
                <a:tc>
                  <a:txBody>
                    <a:bodyPr/>
                    <a:lstStyle/>
                    <a:p>
                      <a:pPr algn="ctr" fontAlgn="ctr"/>
                      <a:r>
                        <a:rPr lang="en-US" sz="1200" b="1" u="none" strike="noStrike" dirty="0">
                          <a:effectLst/>
                          <a:latin typeface="+mn-lt"/>
                        </a:rPr>
                        <a:t>n/a</a:t>
                      </a:r>
                      <a:endParaRPr lang="en-US" sz="1200" b="1" i="0" u="none" strike="noStrike" dirty="0">
                        <a:solidFill>
                          <a:srgbClr val="000000"/>
                        </a:solidFill>
                        <a:effectLst/>
                        <a:latin typeface="+mn-lt"/>
                      </a:endParaRPr>
                    </a:p>
                  </a:txBody>
                  <a:tcPr marL="9525" marR="9525" marT="9525" marB="0" anchor="ctr">
                    <a:solidFill>
                      <a:schemeClr val="bg1"/>
                    </a:solidFill>
                  </a:tcPr>
                </a:tc>
                <a:tc>
                  <a:txBody>
                    <a:bodyPr/>
                    <a:lstStyle/>
                    <a:p>
                      <a:pPr algn="ctr" fontAlgn="ctr"/>
                      <a:r>
                        <a:rPr lang="en-US" sz="1200" b="1" i="0" u="none" strike="noStrike" dirty="0">
                          <a:solidFill>
                            <a:srgbClr val="000000"/>
                          </a:solidFill>
                          <a:effectLst/>
                          <a:latin typeface="+mn-lt"/>
                        </a:rPr>
                        <a:t>10.5</a:t>
                      </a:r>
                    </a:p>
                  </a:txBody>
                  <a:tcPr marL="9525" marR="9525" marT="9525" marB="0" anchor="ctr">
                    <a:solidFill>
                      <a:schemeClr val="bg1"/>
                    </a:solidFill>
                  </a:tcPr>
                </a:tc>
                <a:tc>
                  <a:txBody>
                    <a:bodyPr/>
                    <a:lstStyle/>
                    <a:p>
                      <a:pPr algn="ctr" fontAlgn="ctr"/>
                      <a:r>
                        <a:rPr lang="en-US" sz="1200" b="1" i="0" u="none" strike="noStrike" dirty="0">
                          <a:solidFill>
                            <a:srgbClr val="000000"/>
                          </a:solidFill>
                          <a:effectLst/>
                          <a:latin typeface="+mn-lt"/>
                        </a:rPr>
                        <a:t>8.5-12.4</a:t>
                      </a:r>
                    </a:p>
                  </a:txBody>
                  <a:tcPr marL="9525" marR="9525" marT="9525" marB="0" anchor="ctr">
                    <a:solidFill>
                      <a:schemeClr val="bg1"/>
                    </a:solidFill>
                  </a:tcPr>
                </a:tc>
                <a:tc>
                  <a:txBody>
                    <a:bodyPr/>
                    <a:lstStyle/>
                    <a:p>
                      <a:pPr algn="ctr" fontAlgn="ctr"/>
                      <a:r>
                        <a:rPr lang="en-US" sz="1200" b="1" u="none" strike="noStrike" dirty="0">
                          <a:effectLst/>
                          <a:latin typeface="+mn-lt"/>
                        </a:rPr>
                        <a:t>2020</a:t>
                      </a:r>
                      <a:endParaRPr lang="en-US" sz="1200" b="1" i="0" u="none" strike="noStrike" dirty="0">
                        <a:solidFill>
                          <a:srgbClr val="000000"/>
                        </a:solidFill>
                        <a:effectLst/>
                        <a:latin typeface="+mn-lt"/>
                      </a:endParaRPr>
                    </a:p>
                  </a:txBody>
                  <a:tcPr marL="9525" marR="9525" marT="9525" marB="0" anchor="ctr">
                    <a:solidFill>
                      <a:schemeClr val="bg1"/>
                    </a:solidFill>
                  </a:tcPr>
                </a:tc>
                <a:tc>
                  <a:txBody>
                    <a:bodyPr/>
                    <a:lstStyle/>
                    <a:p>
                      <a:pPr algn="ctr" fontAlgn="ctr"/>
                      <a:r>
                        <a:rPr lang="en-US" sz="1200" b="1" u="none" strike="noStrike" dirty="0">
                          <a:effectLst/>
                          <a:latin typeface="+mn-lt"/>
                        </a:rPr>
                        <a:t>No</a:t>
                      </a:r>
                      <a:endParaRPr lang="en-US" sz="1200" b="1" i="0" u="none" strike="noStrike" dirty="0">
                        <a:solidFill>
                          <a:srgbClr val="000000"/>
                        </a:solidFill>
                        <a:effectLst/>
                        <a:latin typeface="+mn-lt"/>
                      </a:endParaRPr>
                    </a:p>
                  </a:txBody>
                  <a:tcPr marL="9525" marR="9525" marT="9525" marB="0" anchor="ctr">
                    <a:solidFill>
                      <a:schemeClr val="bg1"/>
                    </a:solidFill>
                  </a:tcPr>
                </a:tc>
                <a:tc>
                  <a:txBody>
                    <a:bodyPr/>
                    <a:lstStyle/>
                    <a:p>
                      <a:pPr algn="l" fontAlgn="t"/>
                      <a:r>
                        <a:rPr lang="en-US" sz="1200" b="1" u="none" strike="noStrike" dirty="0">
                          <a:effectLst/>
                          <a:latin typeface="+mn-lt"/>
                        </a:rPr>
                        <a:t>Runoff and leaching from natural deposits; seawater influence </a:t>
                      </a:r>
                      <a:endParaRPr lang="en-US" sz="1200" b="1" i="0" u="none" strike="noStrike" dirty="0">
                        <a:solidFill>
                          <a:srgbClr val="000000"/>
                        </a:solidFill>
                        <a:effectLst/>
                        <a:latin typeface="+mn-lt"/>
                      </a:endParaRPr>
                    </a:p>
                  </a:txBody>
                  <a:tcPr marL="9525" marR="9525" marT="9525" marB="0">
                    <a:solidFill>
                      <a:schemeClr val="bg1"/>
                    </a:solidFill>
                  </a:tcPr>
                </a:tc>
                <a:extLst>
                  <a:ext uri="{0D108BD9-81ED-4DB2-BD59-A6C34878D82A}">
                    <a16:rowId xmlns:a16="http://schemas.microsoft.com/office/drawing/2014/main" val="10002"/>
                  </a:ext>
                </a:extLst>
              </a:tr>
              <a:tr h="334655">
                <a:tc>
                  <a:txBody>
                    <a:bodyPr/>
                    <a:lstStyle/>
                    <a:p>
                      <a:pPr algn="ctr" fontAlgn="ctr"/>
                      <a:r>
                        <a:rPr lang="en-US" sz="1200" b="1" u="none" strike="noStrike" dirty="0">
                          <a:effectLst/>
                          <a:latin typeface="+mn-lt"/>
                        </a:rPr>
                        <a:t>Specific Conductance</a:t>
                      </a:r>
                      <a:endParaRPr lang="en-US" sz="1200" b="1" i="0" u="none" strike="noStrike" dirty="0">
                        <a:solidFill>
                          <a:srgbClr val="000000"/>
                        </a:solidFill>
                        <a:effectLst/>
                        <a:latin typeface="+mn-lt"/>
                      </a:endParaRPr>
                    </a:p>
                  </a:txBody>
                  <a:tcPr marL="9525" marR="9525" marT="9525" marB="0" anchor="ctr">
                    <a:solidFill>
                      <a:schemeClr val="bg1"/>
                    </a:solidFill>
                  </a:tcPr>
                </a:tc>
                <a:tc>
                  <a:txBody>
                    <a:bodyPr/>
                    <a:lstStyle/>
                    <a:p>
                      <a:pPr algn="ctr" fontAlgn="ctr"/>
                      <a:r>
                        <a:rPr lang="en-US" sz="1200" b="1" u="none" strike="noStrike" dirty="0">
                          <a:effectLst/>
                          <a:latin typeface="+mn-lt"/>
                        </a:rPr>
                        <a:t>uS/cm</a:t>
                      </a:r>
                      <a:endParaRPr lang="en-US" sz="1200" b="1" i="0" u="none" strike="noStrike" dirty="0">
                        <a:solidFill>
                          <a:srgbClr val="000000"/>
                        </a:solidFill>
                        <a:effectLst/>
                        <a:latin typeface="+mn-lt"/>
                      </a:endParaRPr>
                    </a:p>
                  </a:txBody>
                  <a:tcPr marL="9525" marR="9525" marT="9525" marB="0" anchor="ctr">
                    <a:solidFill>
                      <a:schemeClr val="bg1"/>
                    </a:solidFill>
                  </a:tcPr>
                </a:tc>
                <a:tc>
                  <a:txBody>
                    <a:bodyPr/>
                    <a:lstStyle/>
                    <a:p>
                      <a:pPr algn="ctr" fontAlgn="ctr"/>
                      <a:r>
                        <a:rPr lang="en-US" sz="1200" b="1" u="none" strike="noStrike" dirty="0">
                          <a:effectLst/>
                          <a:latin typeface="+mn-lt"/>
                        </a:rPr>
                        <a:t>1600</a:t>
                      </a:r>
                      <a:endParaRPr lang="en-US" sz="1200" b="1" i="0" u="none" strike="noStrike" dirty="0">
                        <a:solidFill>
                          <a:srgbClr val="000000"/>
                        </a:solidFill>
                        <a:effectLst/>
                        <a:latin typeface="+mn-lt"/>
                      </a:endParaRPr>
                    </a:p>
                  </a:txBody>
                  <a:tcPr marL="9525" marR="9525" marT="9525" marB="0" anchor="ctr">
                    <a:solidFill>
                      <a:schemeClr val="bg1"/>
                    </a:solidFill>
                  </a:tcPr>
                </a:tc>
                <a:tc>
                  <a:txBody>
                    <a:bodyPr/>
                    <a:lstStyle/>
                    <a:p>
                      <a:pPr algn="ctr" fontAlgn="ctr"/>
                      <a:r>
                        <a:rPr lang="en-US" sz="1200" b="1" u="none" strike="noStrike" dirty="0">
                          <a:effectLst/>
                          <a:latin typeface="+mn-lt"/>
                        </a:rPr>
                        <a:t>n/a</a:t>
                      </a:r>
                      <a:endParaRPr lang="en-US" sz="1200" b="1" i="0" u="none" strike="noStrike" dirty="0">
                        <a:solidFill>
                          <a:srgbClr val="000000"/>
                        </a:solidFill>
                        <a:effectLst/>
                        <a:latin typeface="+mn-lt"/>
                      </a:endParaRPr>
                    </a:p>
                  </a:txBody>
                  <a:tcPr marL="9525" marR="9525" marT="9525" marB="0" anchor="ctr">
                    <a:solidFill>
                      <a:schemeClr val="bg1"/>
                    </a:solidFill>
                  </a:tcPr>
                </a:tc>
                <a:tc>
                  <a:txBody>
                    <a:bodyPr/>
                    <a:lstStyle/>
                    <a:p>
                      <a:pPr algn="ctr" fontAlgn="ctr"/>
                      <a:r>
                        <a:rPr lang="en-US" sz="1200" b="1" u="none" strike="noStrike" dirty="0">
                          <a:effectLst/>
                          <a:latin typeface="+mn-lt"/>
                        </a:rPr>
                        <a:t>n/a</a:t>
                      </a:r>
                      <a:endParaRPr lang="en-US" sz="1200" b="1" i="0" u="none" strike="noStrike" dirty="0">
                        <a:solidFill>
                          <a:srgbClr val="000000"/>
                        </a:solidFill>
                        <a:effectLst/>
                        <a:latin typeface="+mn-lt"/>
                      </a:endParaRPr>
                    </a:p>
                  </a:txBody>
                  <a:tcPr marL="9525" marR="9525" marT="9525" marB="0" anchor="ctr">
                    <a:solidFill>
                      <a:schemeClr val="bg1"/>
                    </a:solidFill>
                  </a:tcPr>
                </a:tc>
                <a:tc>
                  <a:txBody>
                    <a:bodyPr/>
                    <a:lstStyle/>
                    <a:p>
                      <a:pPr algn="ctr" fontAlgn="ctr"/>
                      <a:r>
                        <a:rPr lang="en-US" sz="1200" b="1" i="0" u="none" strike="noStrike" dirty="0">
                          <a:solidFill>
                            <a:srgbClr val="000000"/>
                          </a:solidFill>
                          <a:effectLst/>
                          <a:latin typeface="+mn-lt"/>
                        </a:rPr>
                        <a:t>331</a:t>
                      </a:r>
                    </a:p>
                  </a:txBody>
                  <a:tcPr marL="9525" marR="9525" marT="9525" marB="0" anchor="ctr">
                    <a:solidFill>
                      <a:schemeClr val="bg1"/>
                    </a:solidFill>
                  </a:tcPr>
                </a:tc>
                <a:tc>
                  <a:txBody>
                    <a:bodyPr/>
                    <a:lstStyle/>
                    <a:p>
                      <a:pPr algn="ctr" fontAlgn="ctr"/>
                      <a:r>
                        <a:rPr lang="en-US" sz="1200" b="1" i="0" u="none" strike="noStrike" dirty="0">
                          <a:solidFill>
                            <a:srgbClr val="000000"/>
                          </a:solidFill>
                          <a:effectLst/>
                          <a:latin typeface="+mn-lt"/>
                        </a:rPr>
                        <a:t>331</a:t>
                      </a:r>
                    </a:p>
                  </a:txBody>
                  <a:tcPr marL="9525" marR="9525" marT="9525" marB="0" anchor="ctr">
                    <a:solidFill>
                      <a:schemeClr val="bg1"/>
                    </a:solidFill>
                  </a:tcPr>
                </a:tc>
                <a:tc>
                  <a:txBody>
                    <a:bodyPr/>
                    <a:lstStyle/>
                    <a:p>
                      <a:pPr algn="ctr" fontAlgn="ctr"/>
                      <a:r>
                        <a:rPr lang="en-US" sz="1200" b="1" u="none" strike="noStrike" dirty="0">
                          <a:effectLst/>
                          <a:latin typeface="+mn-lt"/>
                        </a:rPr>
                        <a:t>2018</a:t>
                      </a:r>
                      <a:endParaRPr lang="en-US" sz="1200" b="1" i="0" u="none" strike="noStrike" dirty="0">
                        <a:solidFill>
                          <a:srgbClr val="000000"/>
                        </a:solidFill>
                        <a:effectLst/>
                        <a:latin typeface="+mn-lt"/>
                      </a:endParaRPr>
                    </a:p>
                  </a:txBody>
                  <a:tcPr marL="9525" marR="9525" marT="9525" marB="0" anchor="ctr">
                    <a:solidFill>
                      <a:schemeClr val="bg1"/>
                    </a:solidFill>
                  </a:tcPr>
                </a:tc>
                <a:tc>
                  <a:txBody>
                    <a:bodyPr/>
                    <a:lstStyle/>
                    <a:p>
                      <a:pPr algn="ctr" fontAlgn="ctr"/>
                      <a:r>
                        <a:rPr lang="en-US" sz="1200" b="1" u="none" strike="noStrike" dirty="0">
                          <a:effectLst/>
                          <a:latin typeface="+mn-lt"/>
                        </a:rPr>
                        <a:t>No</a:t>
                      </a:r>
                      <a:endParaRPr lang="en-US" sz="1200" b="1" i="0" u="none" strike="noStrike" dirty="0">
                        <a:solidFill>
                          <a:srgbClr val="000000"/>
                        </a:solidFill>
                        <a:effectLst/>
                        <a:latin typeface="+mn-lt"/>
                      </a:endParaRPr>
                    </a:p>
                  </a:txBody>
                  <a:tcPr marL="9525" marR="9525" marT="9525" marB="0" anchor="ctr">
                    <a:solidFill>
                      <a:schemeClr val="bg1"/>
                    </a:solidFill>
                  </a:tcPr>
                </a:tc>
                <a:tc>
                  <a:txBody>
                    <a:bodyPr/>
                    <a:lstStyle/>
                    <a:p>
                      <a:pPr algn="l" fontAlgn="t"/>
                      <a:r>
                        <a:rPr lang="en-US" sz="1200" b="1" u="none" strike="noStrike" dirty="0">
                          <a:effectLst/>
                          <a:latin typeface="+mn-lt"/>
                        </a:rPr>
                        <a:t>Substances that form ions when in water; seawater influence </a:t>
                      </a:r>
                      <a:endParaRPr lang="en-US" sz="1200" b="1" i="0" u="none" strike="noStrike" dirty="0">
                        <a:solidFill>
                          <a:srgbClr val="000000"/>
                        </a:solidFill>
                        <a:effectLst/>
                        <a:latin typeface="+mn-lt"/>
                      </a:endParaRPr>
                    </a:p>
                  </a:txBody>
                  <a:tcPr marL="9525" marR="9525" marT="9525" marB="0">
                    <a:solidFill>
                      <a:schemeClr val="bg1"/>
                    </a:solidFill>
                  </a:tcPr>
                </a:tc>
                <a:extLst>
                  <a:ext uri="{0D108BD9-81ED-4DB2-BD59-A6C34878D82A}">
                    <a16:rowId xmlns:a16="http://schemas.microsoft.com/office/drawing/2014/main" val="10003"/>
                  </a:ext>
                </a:extLst>
              </a:tr>
              <a:tr h="276782">
                <a:tc>
                  <a:txBody>
                    <a:bodyPr/>
                    <a:lstStyle/>
                    <a:p>
                      <a:pPr algn="ctr" fontAlgn="ctr"/>
                      <a:r>
                        <a:rPr lang="en-US" sz="1200" b="1" u="none" strike="noStrike" dirty="0">
                          <a:effectLst/>
                          <a:latin typeface="+mn-lt"/>
                        </a:rPr>
                        <a:t>Sulfate</a:t>
                      </a:r>
                      <a:endParaRPr lang="en-US" sz="1200" b="1" i="0" u="none" strike="noStrike" dirty="0">
                        <a:solidFill>
                          <a:srgbClr val="000000"/>
                        </a:solidFill>
                        <a:effectLst/>
                        <a:latin typeface="+mn-lt"/>
                      </a:endParaRPr>
                    </a:p>
                  </a:txBody>
                  <a:tcPr marL="9525" marR="9525" marT="9525" marB="0" anchor="ctr">
                    <a:solidFill>
                      <a:schemeClr val="bg1"/>
                    </a:solidFill>
                  </a:tcPr>
                </a:tc>
                <a:tc>
                  <a:txBody>
                    <a:bodyPr/>
                    <a:lstStyle/>
                    <a:p>
                      <a:pPr algn="ctr" fontAlgn="ctr"/>
                      <a:r>
                        <a:rPr lang="en-US" sz="1200" b="1" u="none" strike="noStrike" dirty="0">
                          <a:effectLst/>
                          <a:latin typeface="+mn-lt"/>
                        </a:rPr>
                        <a:t>ppm</a:t>
                      </a:r>
                      <a:endParaRPr lang="en-US" sz="1200" b="1" i="0" u="none" strike="noStrike" dirty="0">
                        <a:solidFill>
                          <a:srgbClr val="000000"/>
                        </a:solidFill>
                        <a:effectLst/>
                        <a:latin typeface="+mn-lt"/>
                      </a:endParaRPr>
                    </a:p>
                  </a:txBody>
                  <a:tcPr marL="9525" marR="9525" marT="9525" marB="0" anchor="ctr">
                    <a:solidFill>
                      <a:schemeClr val="bg1"/>
                    </a:solidFill>
                  </a:tcPr>
                </a:tc>
                <a:tc>
                  <a:txBody>
                    <a:bodyPr/>
                    <a:lstStyle/>
                    <a:p>
                      <a:pPr algn="ctr" fontAlgn="ctr"/>
                      <a:r>
                        <a:rPr lang="en-US" sz="1200" b="1" u="none" strike="noStrike" dirty="0">
                          <a:effectLst/>
                          <a:latin typeface="+mn-lt"/>
                        </a:rPr>
                        <a:t>500</a:t>
                      </a:r>
                      <a:endParaRPr lang="en-US" sz="1200" b="1" i="0" u="none" strike="noStrike" dirty="0">
                        <a:solidFill>
                          <a:srgbClr val="000000"/>
                        </a:solidFill>
                        <a:effectLst/>
                        <a:latin typeface="+mn-lt"/>
                      </a:endParaRPr>
                    </a:p>
                  </a:txBody>
                  <a:tcPr marL="9525" marR="9525" marT="9525" marB="0" anchor="ctr">
                    <a:solidFill>
                      <a:schemeClr val="bg1"/>
                    </a:solidFill>
                  </a:tcPr>
                </a:tc>
                <a:tc>
                  <a:txBody>
                    <a:bodyPr/>
                    <a:lstStyle/>
                    <a:p>
                      <a:pPr algn="ctr" fontAlgn="ctr"/>
                      <a:r>
                        <a:rPr lang="en-US" sz="1200" b="1" u="none" strike="noStrike" dirty="0">
                          <a:effectLst/>
                          <a:latin typeface="+mn-lt"/>
                        </a:rPr>
                        <a:t>n/a</a:t>
                      </a:r>
                      <a:endParaRPr lang="en-US" sz="1200" b="1" i="0" u="none" strike="noStrike" dirty="0">
                        <a:solidFill>
                          <a:srgbClr val="000000"/>
                        </a:solidFill>
                        <a:effectLst/>
                        <a:latin typeface="+mn-lt"/>
                      </a:endParaRPr>
                    </a:p>
                  </a:txBody>
                  <a:tcPr marL="9525" marR="9525" marT="9525" marB="0" anchor="ctr">
                    <a:solidFill>
                      <a:schemeClr val="bg1"/>
                    </a:solidFill>
                  </a:tcPr>
                </a:tc>
                <a:tc>
                  <a:txBody>
                    <a:bodyPr/>
                    <a:lstStyle/>
                    <a:p>
                      <a:pPr algn="ctr" fontAlgn="ctr"/>
                      <a:r>
                        <a:rPr lang="en-US" sz="1200" b="1" u="none" strike="noStrike" dirty="0">
                          <a:effectLst/>
                          <a:latin typeface="+mn-lt"/>
                        </a:rPr>
                        <a:t>0.5</a:t>
                      </a:r>
                      <a:endParaRPr lang="en-US" sz="1200" b="1" i="0" u="none" strike="noStrike" dirty="0">
                        <a:solidFill>
                          <a:srgbClr val="000000"/>
                        </a:solidFill>
                        <a:effectLst/>
                        <a:latin typeface="+mn-lt"/>
                      </a:endParaRPr>
                    </a:p>
                  </a:txBody>
                  <a:tcPr marL="9525" marR="9525" marT="9525" marB="0" anchor="ctr">
                    <a:solidFill>
                      <a:schemeClr val="bg1"/>
                    </a:solidFill>
                  </a:tcPr>
                </a:tc>
                <a:tc>
                  <a:txBody>
                    <a:bodyPr/>
                    <a:lstStyle/>
                    <a:p>
                      <a:pPr algn="ctr" fontAlgn="ctr"/>
                      <a:r>
                        <a:rPr lang="en-US" sz="1200" b="1" i="0" u="none" strike="noStrike" dirty="0">
                          <a:solidFill>
                            <a:srgbClr val="000000"/>
                          </a:solidFill>
                          <a:effectLst/>
                          <a:latin typeface="+mn-lt"/>
                        </a:rPr>
                        <a:t>16.9</a:t>
                      </a:r>
                    </a:p>
                  </a:txBody>
                  <a:tcPr marL="9525" marR="9525" marT="9525" marB="0" anchor="ctr">
                    <a:solidFill>
                      <a:schemeClr val="bg1"/>
                    </a:solidFill>
                  </a:tcPr>
                </a:tc>
                <a:tc>
                  <a:txBody>
                    <a:bodyPr/>
                    <a:lstStyle/>
                    <a:p>
                      <a:pPr algn="ctr" fontAlgn="ctr"/>
                      <a:r>
                        <a:rPr lang="en-US" sz="1200" b="1" i="0" u="none" strike="noStrike" dirty="0">
                          <a:solidFill>
                            <a:srgbClr val="000000"/>
                          </a:solidFill>
                          <a:effectLst/>
                          <a:latin typeface="+mn-lt"/>
                        </a:rPr>
                        <a:t>16.9</a:t>
                      </a:r>
                    </a:p>
                  </a:txBody>
                  <a:tcPr marL="9525" marR="9525" marT="9525" marB="0" anchor="ctr">
                    <a:solidFill>
                      <a:schemeClr val="bg1"/>
                    </a:solidFill>
                  </a:tcPr>
                </a:tc>
                <a:tc>
                  <a:txBody>
                    <a:bodyPr/>
                    <a:lstStyle/>
                    <a:p>
                      <a:pPr algn="ctr" fontAlgn="ctr"/>
                      <a:r>
                        <a:rPr lang="en-US" sz="1200" b="1" u="none" strike="noStrike" dirty="0">
                          <a:effectLst/>
                          <a:latin typeface="+mn-lt"/>
                        </a:rPr>
                        <a:t>2018</a:t>
                      </a:r>
                      <a:endParaRPr lang="en-US" sz="1200" b="1" i="0" u="none" strike="noStrike" dirty="0">
                        <a:solidFill>
                          <a:srgbClr val="000000"/>
                        </a:solidFill>
                        <a:effectLst/>
                        <a:latin typeface="+mn-lt"/>
                      </a:endParaRPr>
                    </a:p>
                  </a:txBody>
                  <a:tcPr marL="9525" marR="9525" marT="9525" marB="0" anchor="ctr">
                    <a:solidFill>
                      <a:schemeClr val="bg1"/>
                    </a:solidFill>
                  </a:tcPr>
                </a:tc>
                <a:tc>
                  <a:txBody>
                    <a:bodyPr/>
                    <a:lstStyle/>
                    <a:p>
                      <a:pPr algn="ctr" fontAlgn="ctr"/>
                      <a:r>
                        <a:rPr lang="en-US" sz="1200" b="1" u="none" strike="noStrike" dirty="0">
                          <a:effectLst/>
                          <a:latin typeface="+mn-lt"/>
                        </a:rPr>
                        <a:t>No</a:t>
                      </a:r>
                      <a:endParaRPr lang="en-US" sz="1200" b="1" i="0" u="none" strike="noStrike" dirty="0">
                        <a:solidFill>
                          <a:srgbClr val="000000"/>
                        </a:solidFill>
                        <a:effectLst/>
                        <a:latin typeface="+mn-lt"/>
                      </a:endParaRPr>
                    </a:p>
                  </a:txBody>
                  <a:tcPr marL="9525" marR="9525" marT="9525" marB="0" anchor="ctr">
                    <a:solidFill>
                      <a:schemeClr val="bg1"/>
                    </a:solidFill>
                  </a:tcPr>
                </a:tc>
                <a:tc>
                  <a:txBody>
                    <a:bodyPr/>
                    <a:lstStyle/>
                    <a:p>
                      <a:pPr algn="l" fontAlgn="t"/>
                      <a:r>
                        <a:rPr lang="en-US" sz="1200" b="1" u="none" strike="noStrike" dirty="0">
                          <a:effectLst/>
                          <a:latin typeface="+mn-lt"/>
                        </a:rPr>
                        <a:t>Runoff/leaching from natural deposits; industrial wastes </a:t>
                      </a:r>
                      <a:endParaRPr lang="en-US" sz="1200" b="1" i="0" u="none" strike="noStrike" dirty="0">
                        <a:solidFill>
                          <a:srgbClr val="000000"/>
                        </a:solidFill>
                        <a:effectLst/>
                        <a:latin typeface="+mn-lt"/>
                      </a:endParaRPr>
                    </a:p>
                  </a:txBody>
                  <a:tcPr marL="9525" marR="9525" marT="9525" marB="0">
                    <a:solidFill>
                      <a:schemeClr val="bg1"/>
                    </a:solidFill>
                  </a:tcPr>
                </a:tc>
                <a:extLst>
                  <a:ext uri="{0D108BD9-81ED-4DB2-BD59-A6C34878D82A}">
                    <a16:rowId xmlns:a16="http://schemas.microsoft.com/office/drawing/2014/main" val="10004"/>
                  </a:ext>
                </a:extLst>
              </a:tr>
              <a:tr h="334655">
                <a:tc>
                  <a:txBody>
                    <a:bodyPr/>
                    <a:lstStyle/>
                    <a:p>
                      <a:pPr algn="ctr" fontAlgn="ctr"/>
                      <a:r>
                        <a:rPr lang="en-US" sz="1200" b="1" u="none" strike="noStrike" dirty="0">
                          <a:effectLst/>
                          <a:latin typeface="+mn-lt"/>
                        </a:rPr>
                        <a:t>Total Dissolved Solids</a:t>
                      </a:r>
                      <a:endParaRPr lang="en-US" sz="1200" b="1" i="0" u="none" strike="noStrike" dirty="0">
                        <a:solidFill>
                          <a:srgbClr val="000000"/>
                        </a:solidFill>
                        <a:effectLst/>
                        <a:latin typeface="+mn-lt"/>
                      </a:endParaRPr>
                    </a:p>
                  </a:txBody>
                  <a:tcPr marL="9525" marR="9525" marT="9525" marB="0" anchor="ctr">
                    <a:solidFill>
                      <a:schemeClr val="bg1"/>
                    </a:solidFill>
                  </a:tcPr>
                </a:tc>
                <a:tc>
                  <a:txBody>
                    <a:bodyPr/>
                    <a:lstStyle/>
                    <a:p>
                      <a:pPr algn="ctr" fontAlgn="ctr"/>
                      <a:r>
                        <a:rPr lang="en-US" sz="1200" b="1" u="none" strike="noStrike" dirty="0">
                          <a:effectLst/>
                          <a:latin typeface="+mn-lt"/>
                        </a:rPr>
                        <a:t>ppm</a:t>
                      </a:r>
                      <a:endParaRPr lang="en-US" sz="1200" b="1" i="0" u="none" strike="noStrike" dirty="0">
                        <a:solidFill>
                          <a:srgbClr val="000000"/>
                        </a:solidFill>
                        <a:effectLst/>
                        <a:latin typeface="+mn-lt"/>
                      </a:endParaRPr>
                    </a:p>
                  </a:txBody>
                  <a:tcPr marL="9525" marR="9525" marT="9525" marB="0" anchor="ctr">
                    <a:solidFill>
                      <a:schemeClr val="bg1"/>
                    </a:solidFill>
                  </a:tcPr>
                </a:tc>
                <a:tc>
                  <a:txBody>
                    <a:bodyPr/>
                    <a:lstStyle/>
                    <a:p>
                      <a:pPr algn="ctr" fontAlgn="ctr"/>
                      <a:r>
                        <a:rPr lang="en-US" sz="1200" b="1" u="none" strike="noStrike" dirty="0">
                          <a:effectLst/>
                          <a:latin typeface="+mn-lt"/>
                        </a:rPr>
                        <a:t>1000</a:t>
                      </a:r>
                      <a:endParaRPr lang="en-US" sz="1200" b="1" i="0" u="none" strike="noStrike" dirty="0">
                        <a:solidFill>
                          <a:srgbClr val="000000"/>
                        </a:solidFill>
                        <a:effectLst/>
                        <a:latin typeface="+mn-lt"/>
                      </a:endParaRPr>
                    </a:p>
                  </a:txBody>
                  <a:tcPr marL="9525" marR="9525" marT="9525" marB="0" anchor="ctr">
                    <a:solidFill>
                      <a:schemeClr val="bg1"/>
                    </a:solidFill>
                  </a:tcPr>
                </a:tc>
                <a:tc>
                  <a:txBody>
                    <a:bodyPr/>
                    <a:lstStyle/>
                    <a:p>
                      <a:pPr algn="ctr" fontAlgn="ctr"/>
                      <a:r>
                        <a:rPr lang="en-US" sz="1200" b="1" u="none" strike="noStrike" dirty="0">
                          <a:effectLst/>
                          <a:latin typeface="+mn-lt"/>
                        </a:rPr>
                        <a:t>n/a</a:t>
                      </a:r>
                      <a:endParaRPr lang="en-US" sz="1200" b="1" i="0" u="none" strike="noStrike" dirty="0">
                        <a:solidFill>
                          <a:srgbClr val="000000"/>
                        </a:solidFill>
                        <a:effectLst/>
                        <a:latin typeface="+mn-lt"/>
                      </a:endParaRPr>
                    </a:p>
                  </a:txBody>
                  <a:tcPr marL="9525" marR="9525" marT="9525" marB="0" anchor="ctr">
                    <a:solidFill>
                      <a:schemeClr val="bg1"/>
                    </a:solidFill>
                  </a:tcPr>
                </a:tc>
                <a:tc>
                  <a:txBody>
                    <a:bodyPr/>
                    <a:lstStyle/>
                    <a:p>
                      <a:pPr algn="ctr" fontAlgn="ctr"/>
                      <a:r>
                        <a:rPr lang="en-US" sz="1200" b="1" u="none" strike="noStrike" dirty="0">
                          <a:effectLst/>
                          <a:latin typeface="+mn-lt"/>
                        </a:rPr>
                        <a:t>n/a</a:t>
                      </a:r>
                      <a:endParaRPr lang="en-US" sz="1200" b="1" i="0" u="none" strike="noStrike" dirty="0">
                        <a:solidFill>
                          <a:srgbClr val="000000"/>
                        </a:solidFill>
                        <a:effectLst/>
                        <a:latin typeface="+mn-lt"/>
                      </a:endParaRPr>
                    </a:p>
                  </a:txBody>
                  <a:tcPr marL="9525" marR="9525" marT="9525" marB="0" anchor="ctr">
                    <a:solidFill>
                      <a:schemeClr val="bg1"/>
                    </a:solidFill>
                  </a:tcPr>
                </a:tc>
                <a:tc>
                  <a:txBody>
                    <a:bodyPr/>
                    <a:lstStyle/>
                    <a:p>
                      <a:pPr algn="ctr" fontAlgn="ctr"/>
                      <a:r>
                        <a:rPr lang="en-US" sz="1200" b="1" i="0" u="none" strike="noStrike" dirty="0">
                          <a:solidFill>
                            <a:srgbClr val="000000"/>
                          </a:solidFill>
                          <a:effectLst/>
                          <a:latin typeface="+mn-lt"/>
                        </a:rPr>
                        <a:t>251</a:t>
                      </a:r>
                    </a:p>
                  </a:txBody>
                  <a:tcPr marL="9525" marR="9525" marT="9525" marB="0" anchor="ctr">
                    <a:solidFill>
                      <a:schemeClr val="bg1"/>
                    </a:solidFill>
                  </a:tcPr>
                </a:tc>
                <a:tc>
                  <a:txBody>
                    <a:bodyPr/>
                    <a:lstStyle/>
                    <a:p>
                      <a:pPr algn="ctr" fontAlgn="ctr"/>
                      <a:r>
                        <a:rPr lang="en-US" sz="1200" b="1" i="0" u="none" strike="noStrike" dirty="0">
                          <a:solidFill>
                            <a:srgbClr val="000000"/>
                          </a:solidFill>
                          <a:effectLst/>
                          <a:latin typeface="+mn-lt"/>
                        </a:rPr>
                        <a:t>251</a:t>
                      </a:r>
                    </a:p>
                  </a:txBody>
                  <a:tcPr marL="9525" marR="9525" marT="9525" marB="0" anchor="ctr">
                    <a:solidFill>
                      <a:schemeClr val="bg1"/>
                    </a:solidFill>
                  </a:tcPr>
                </a:tc>
                <a:tc>
                  <a:txBody>
                    <a:bodyPr/>
                    <a:lstStyle/>
                    <a:p>
                      <a:pPr algn="ctr" fontAlgn="ctr"/>
                      <a:r>
                        <a:rPr lang="en-US" sz="1200" b="1" u="none" strike="noStrike" dirty="0">
                          <a:effectLst/>
                          <a:latin typeface="+mn-lt"/>
                        </a:rPr>
                        <a:t>2018</a:t>
                      </a:r>
                      <a:endParaRPr lang="en-US" sz="1200" b="1" i="0" u="none" strike="noStrike" dirty="0">
                        <a:solidFill>
                          <a:srgbClr val="000000"/>
                        </a:solidFill>
                        <a:effectLst/>
                        <a:latin typeface="+mn-lt"/>
                      </a:endParaRPr>
                    </a:p>
                  </a:txBody>
                  <a:tcPr marL="9525" marR="9525" marT="9525" marB="0" anchor="ctr">
                    <a:solidFill>
                      <a:schemeClr val="bg1"/>
                    </a:solidFill>
                  </a:tcPr>
                </a:tc>
                <a:tc>
                  <a:txBody>
                    <a:bodyPr/>
                    <a:lstStyle/>
                    <a:p>
                      <a:pPr algn="ctr" fontAlgn="ctr"/>
                      <a:r>
                        <a:rPr lang="en-US" sz="1200" b="1" u="none" strike="noStrike" dirty="0">
                          <a:effectLst/>
                          <a:latin typeface="+mn-lt"/>
                        </a:rPr>
                        <a:t>No</a:t>
                      </a:r>
                      <a:endParaRPr lang="en-US" sz="1200" b="1" i="0" u="none" strike="noStrike" dirty="0">
                        <a:solidFill>
                          <a:srgbClr val="000000"/>
                        </a:solidFill>
                        <a:effectLst/>
                        <a:latin typeface="+mn-lt"/>
                      </a:endParaRPr>
                    </a:p>
                  </a:txBody>
                  <a:tcPr marL="9525" marR="9525" marT="9525" marB="0" anchor="ctr">
                    <a:solidFill>
                      <a:schemeClr val="bg1"/>
                    </a:solidFill>
                  </a:tcPr>
                </a:tc>
                <a:tc>
                  <a:txBody>
                    <a:bodyPr/>
                    <a:lstStyle/>
                    <a:p>
                      <a:pPr algn="l" fontAlgn="t"/>
                      <a:r>
                        <a:rPr lang="en-US" sz="1200" b="1" u="none" strike="noStrike" dirty="0">
                          <a:effectLst/>
                          <a:latin typeface="+mn-lt"/>
                        </a:rPr>
                        <a:t>Runoff/leaching from natural deposits </a:t>
                      </a:r>
                      <a:endParaRPr lang="en-US" sz="1200" b="1" i="0" u="none" strike="noStrike" dirty="0">
                        <a:solidFill>
                          <a:srgbClr val="000000"/>
                        </a:solidFill>
                        <a:effectLst/>
                        <a:latin typeface="+mn-lt"/>
                      </a:endParaRPr>
                    </a:p>
                  </a:txBody>
                  <a:tcPr marL="9525" marR="9525" marT="9525" marB="0">
                    <a:solidFill>
                      <a:schemeClr val="bg1"/>
                    </a:solidFill>
                  </a:tcPr>
                </a:tc>
                <a:extLst>
                  <a:ext uri="{0D108BD9-81ED-4DB2-BD59-A6C34878D82A}">
                    <a16:rowId xmlns:a16="http://schemas.microsoft.com/office/drawing/2014/main" val="10005"/>
                  </a:ext>
                </a:extLst>
              </a:tr>
            </a:tbl>
          </a:graphicData>
        </a:graphic>
      </p:graphicFrame>
      <p:graphicFrame>
        <p:nvGraphicFramePr>
          <p:cNvPr id="6" name="Table 5"/>
          <p:cNvGraphicFramePr>
            <a:graphicFrameLocks noGrp="1"/>
          </p:cNvGraphicFramePr>
          <p:nvPr>
            <p:extLst>
              <p:ext uri="{D42A27DB-BD31-4B8C-83A1-F6EECF244321}">
                <p14:modId xmlns:p14="http://schemas.microsoft.com/office/powerpoint/2010/main" val="4012405527"/>
              </p:ext>
            </p:extLst>
          </p:nvPr>
        </p:nvGraphicFramePr>
        <p:xfrm>
          <a:off x="0" y="1461257"/>
          <a:ext cx="12114362" cy="2079859"/>
        </p:xfrm>
        <a:graphic>
          <a:graphicData uri="http://schemas.openxmlformats.org/drawingml/2006/table">
            <a:tbl>
              <a:tblPr>
                <a:tableStyleId>{5C22544A-7EE6-4342-B048-85BDC9FD1C3A}</a:tableStyleId>
              </a:tblPr>
              <a:tblGrid>
                <a:gridCol w="1274425">
                  <a:extLst>
                    <a:ext uri="{9D8B030D-6E8A-4147-A177-3AD203B41FA5}">
                      <a16:colId xmlns:a16="http://schemas.microsoft.com/office/drawing/2014/main" val="20000"/>
                    </a:ext>
                  </a:extLst>
                </a:gridCol>
                <a:gridCol w="571294">
                  <a:extLst>
                    <a:ext uri="{9D8B030D-6E8A-4147-A177-3AD203B41FA5}">
                      <a16:colId xmlns:a16="http://schemas.microsoft.com/office/drawing/2014/main" val="20001"/>
                    </a:ext>
                  </a:extLst>
                </a:gridCol>
                <a:gridCol w="688483">
                  <a:extLst>
                    <a:ext uri="{9D8B030D-6E8A-4147-A177-3AD203B41FA5}">
                      <a16:colId xmlns:a16="http://schemas.microsoft.com/office/drawing/2014/main" val="20002"/>
                    </a:ext>
                  </a:extLst>
                </a:gridCol>
                <a:gridCol w="615240">
                  <a:extLst>
                    <a:ext uri="{9D8B030D-6E8A-4147-A177-3AD203B41FA5}">
                      <a16:colId xmlns:a16="http://schemas.microsoft.com/office/drawing/2014/main" val="20003"/>
                    </a:ext>
                  </a:extLst>
                </a:gridCol>
                <a:gridCol w="571294">
                  <a:extLst>
                    <a:ext uri="{9D8B030D-6E8A-4147-A177-3AD203B41FA5}">
                      <a16:colId xmlns:a16="http://schemas.microsoft.com/office/drawing/2014/main" val="20004"/>
                    </a:ext>
                  </a:extLst>
                </a:gridCol>
                <a:gridCol w="820320">
                  <a:extLst>
                    <a:ext uri="{9D8B030D-6E8A-4147-A177-3AD203B41FA5}">
                      <a16:colId xmlns:a16="http://schemas.microsoft.com/office/drawing/2014/main" val="20005"/>
                    </a:ext>
                  </a:extLst>
                </a:gridCol>
                <a:gridCol w="1333019">
                  <a:extLst>
                    <a:ext uri="{9D8B030D-6E8A-4147-A177-3AD203B41FA5}">
                      <a16:colId xmlns:a16="http://schemas.microsoft.com/office/drawing/2014/main" val="20006"/>
                    </a:ext>
                  </a:extLst>
                </a:gridCol>
                <a:gridCol w="1040049">
                  <a:extLst>
                    <a:ext uri="{9D8B030D-6E8A-4147-A177-3AD203B41FA5}">
                      <a16:colId xmlns:a16="http://schemas.microsoft.com/office/drawing/2014/main" val="20007"/>
                    </a:ext>
                  </a:extLst>
                </a:gridCol>
                <a:gridCol w="1303721">
                  <a:extLst>
                    <a:ext uri="{9D8B030D-6E8A-4147-A177-3AD203B41FA5}">
                      <a16:colId xmlns:a16="http://schemas.microsoft.com/office/drawing/2014/main" val="20008"/>
                    </a:ext>
                  </a:extLst>
                </a:gridCol>
                <a:gridCol w="3896517">
                  <a:extLst>
                    <a:ext uri="{9D8B030D-6E8A-4147-A177-3AD203B41FA5}">
                      <a16:colId xmlns:a16="http://schemas.microsoft.com/office/drawing/2014/main" val="20009"/>
                    </a:ext>
                  </a:extLst>
                </a:gridCol>
              </a:tblGrid>
              <a:tr h="83500">
                <a:tc gridSpan="10">
                  <a:txBody>
                    <a:bodyPr/>
                    <a:lstStyle/>
                    <a:p>
                      <a:pPr algn="ctr" fontAlgn="ctr"/>
                      <a:r>
                        <a:rPr lang="en-US" sz="1200" b="1" u="none" strike="noStrike" dirty="0">
                          <a:effectLst/>
                        </a:rPr>
                        <a:t>ADDITIONAL INORGANIC CONTAINMINANTS</a:t>
                      </a:r>
                      <a:endParaRPr lang="en-US" sz="1200" b="1" i="0" u="none" strike="noStrike" dirty="0">
                        <a:solidFill>
                          <a:srgbClr val="000000"/>
                        </a:solidFill>
                        <a:effectLst/>
                        <a:latin typeface="Trebuchet MS" panose="020B0603020202020204" pitchFamily="34" charset="0"/>
                      </a:endParaRPr>
                    </a:p>
                  </a:txBody>
                  <a:tcPr marL="9525" marR="9525" marT="9525" marB="0" anchor="ctr">
                    <a:solidFill>
                      <a:srgbClr val="CBEDE7"/>
                    </a:solidFill>
                  </a:tcPr>
                </a:tc>
                <a:tc hMerge="1">
                  <a:txBody>
                    <a:bodyPr/>
                    <a:lstStyle/>
                    <a:p>
                      <a:endParaRPr lang="en-US"/>
                    </a:p>
                  </a:txBody>
                  <a:tcPr/>
                </a:tc>
                <a:tc hMerge="1">
                  <a:txBody>
                    <a:bodyPr/>
                    <a:lstStyle/>
                    <a:p>
                      <a:endParaRPr lang="en-US"/>
                    </a:p>
                  </a:txBody>
                  <a:tcPr/>
                </a:tc>
                <a:tc hMerge="1">
                  <a:txBody>
                    <a:bodyPr/>
                    <a:lstStyle/>
                    <a:p>
                      <a:endParaRPr lang="en-US"/>
                    </a:p>
                  </a:txBody>
                  <a:tcPr/>
                </a:tc>
                <a:tc hMerge="1">
                  <a:txBody>
                    <a:bodyPr/>
                    <a:lstStyle/>
                    <a:p>
                      <a:endParaRPr lang="en-US"/>
                    </a:p>
                  </a:txBody>
                  <a:tcPr/>
                </a:tc>
                <a:tc hMerge="1">
                  <a:txBody>
                    <a:bodyPr/>
                    <a:lstStyle/>
                    <a:p>
                      <a:endParaRPr lang="en-US"/>
                    </a:p>
                  </a:txBody>
                  <a:tcPr/>
                </a:tc>
                <a:tc hMerge="1">
                  <a:txBody>
                    <a:bodyPr/>
                    <a:lstStyle/>
                    <a:p>
                      <a:endParaRPr lang="en-US"/>
                    </a:p>
                  </a:txBody>
                  <a:tcPr/>
                </a:tc>
                <a:tc hMerge="1">
                  <a:txBody>
                    <a:bodyPr/>
                    <a:lstStyle/>
                    <a:p>
                      <a:endParaRPr lang="en-US"/>
                    </a:p>
                  </a:txBody>
                  <a:tcPr/>
                </a:tc>
                <a:tc hMerge="1">
                  <a:txBody>
                    <a:bodyPr/>
                    <a:lstStyle/>
                    <a:p>
                      <a:endParaRPr lang="en-US"/>
                    </a:p>
                  </a:txBody>
                  <a:tcPr/>
                </a:tc>
                <a:tc hMerge="1">
                  <a:txBody>
                    <a:bodyPr/>
                    <a:lstStyle/>
                    <a:p>
                      <a:endParaRPr lang="en-US"/>
                    </a:p>
                  </a:txBody>
                  <a:tcPr/>
                </a:tc>
                <a:extLst>
                  <a:ext uri="{0D108BD9-81ED-4DB2-BD59-A6C34878D82A}">
                    <a16:rowId xmlns:a16="http://schemas.microsoft.com/office/drawing/2014/main" val="10000"/>
                  </a:ext>
                </a:extLst>
              </a:tr>
              <a:tr h="83500">
                <a:tc>
                  <a:txBody>
                    <a:bodyPr/>
                    <a:lstStyle/>
                    <a:p>
                      <a:pPr algn="ctr" fontAlgn="t"/>
                      <a:r>
                        <a:rPr lang="en-US" sz="1200" b="1" u="none" strike="noStrike" dirty="0">
                          <a:effectLst/>
                        </a:rPr>
                        <a:t>CONTAMINANT</a:t>
                      </a:r>
                      <a:endParaRPr lang="en-US" sz="1200" b="1" i="0" u="none" strike="noStrike" dirty="0">
                        <a:solidFill>
                          <a:srgbClr val="000000"/>
                        </a:solidFill>
                        <a:effectLst/>
                        <a:latin typeface="Trebuchet MS" panose="020B0603020202020204" pitchFamily="34" charset="0"/>
                      </a:endParaRPr>
                    </a:p>
                  </a:txBody>
                  <a:tcPr marL="9525" marR="9525" marT="9525" marB="0">
                    <a:solidFill>
                      <a:srgbClr val="C6F884"/>
                    </a:solidFill>
                  </a:tcPr>
                </a:tc>
                <a:tc>
                  <a:txBody>
                    <a:bodyPr/>
                    <a:lstStyle/>
                    <a:p>
                      <a:pPr algn="ctr" fontAlgn="t"/>
                      <a:r>
                        <a:rPr lang="en-US" sz="1200" b="1" u="none" strike="noStrike" dirty="0">
                          <a:effectLst/>
                        </a:rPr>
                        <a:t>UNITS</a:t>
                      </a:r>
                      <a:endParaRPr lang="en-US" sz="1200" b="1" i="0" u="none" strike="noStrike" dirty="0">
                        <a:solidFill>
                          <a:srgbClr val="000000"/>
                        </a:solidFill>
                        <a:effectLst/>
                        <a:latin typeface="Trebuchet MS" panose="020B0603020202020204" pitchFamily="34" charset="0"/>
                      </a:endParaRPr>
                    </a:p>
                  </a:txBody>
                  <a:tcPr marL="9525" marR="9525" marT="9525" marB="0">
                    <a:solidFill>
                      <a:srgbClr val="C6F884"/>
                    </a:solidFill>
                  </a:tcPr>
                </a:tc>
                <a:tc>
                  <a:txBody>
                    <a:bodyPr/>
                    <a:lstStyle/>
                    <a:p>
                      <a:pPr algn="ctr" fontAlgn="t"/>
                      <a:r>
                        <a:rPr lang="en-US" sz="1200" b="1" u="none" strike="noStrike" dirty="0">
                          <a:effectLst/>
                        </a:rPr>
                        <a:t>MCL</a:t>
                      </a:r>
                      <a:endParaRPr lang="en-US" sz="1200" b="1" i="0" u="none" strike="noStrike" dirty="0">
                        <a:solidFill>
                          <a:srgbClr val="000000"/>
                        </a:solidFill>
                        <a:effectLst/>
                        <a:latin typeface="Trebuchet MS" panose="020B0603020202020204" pitchFamily="34" charset="0"/>
                      </a:endParaRPr>
                    </a:p>
                  </a:txBody>
                  <a:tcPr marL="9525" marR="9525" marT="9525" marB="0">
                    <a:solidFill>
                      <a:srgbClr val="C6F884"/>
                    </a:solidFill>
                  </a:tcPr>
                </a:tc>
                <a:tc>
                  <a:txBody>
                    <a:bodyPr/>
                    <a:lstStyle/>
                    <a:p>
                      <a:pPr algn="ctr" fontAlgn="t"/>
                      <a:r>
                        <a:rPr lang="en-US" sz="1200" b="1" u="none" strike="noStrike" dirty="0">
                          <a:effectLst/>
                        </a:rPr>
                        <a:t>PHG</a:t>
                      </a:r>
                      <a:endParaRPr lang="en-US" sz="1200" b="1" i="0" u="none" strike="noStrike" dirty="0">
                        <a:solidFill>
                          <a:srgbClr val="000000"/>
                        </a:solidFill>
                        <a:effectLst/>
                        <a:latin typeface="Trebuchet MS" panose="020B0603020202020204" pitchFamily="34" charset="0"/>
                      </a:endParaRPr>
                    </a:p>
                  </a:txBody>
                  <a:tcPr marL="9525" marR="9525" marT="9525" marB="0">
                    <a:solidFill>
                      <a:srgbClr val="C6F884"/>
                    </a:solidFill>
                  </a:tcPr>
                </a:tc>
                <a:tc>
                  <a:txBody>
                    <a:bodyPr/>
                    <a:lstStyle/>
                    <a:p>
                      <a:pPr algn="ctr" fontAlgn="t"/>
                      <a:r>
                        <a:rPr lang="en-US" sz="1200" b="1" u="none" strike="noStrike" dirty="0">
                          <a:effectLst/>
                        </a:rPr>
                        <a:t>DLR</a:t>
                      </a:r>
                      <a:endParaRPr lang="en-US" sz="1200" b="1" i="0" u="none" strike="noStrike" dirty="0">
                        <a:solidFill>
                          <a:srgbClr val="000000"/>
                        </a:solidFill>
                        <a:effectLst/>
                        <a:latin typeface="Trebuchet MS" panose="020B0603020202020204" pitchFamily="34" charset="0"/>
                      </a:endParaRPr>
                    </a:p>
                  </a:txBody>
                  <a:tcPr marL="9525" marR="9525" marT="9525" marB="0">
                    <a:solidFill>
                      <a:srgbClr val="C6F884"/>
                    </a:solidFill>
                  </a:tcPr>
                </a:tc>
                <a:tc>
                  <a:txBody>
                    <a:bodyPr/>
                    <a:lstStyle/>
                    <a:p>
                      <a:pPr algn="ctr" fontAlgn="t"/>
                      <a:r>
                        <a:rPr lang="en-US" sz="1200" b="1" u="none" strike="noStrike" dirty="0">
                          <a:effectLst/>
                        </a:rPr>
                        <a:t>AVG</a:t>
                      </a:r>
                      <a:endParaRPr lang="en-US" sz="1200" b="1" i="0" u="none" strike="noStrike" dirty="0">
                        <a:solidFill>
                          <a:srgbClr val="000000"/>
                        </a:solidFill>
                        <a:effectLst/>
                        <a:latin typeface="Trebuchet MS" panose="020B0603020202020204" pitchFamily="34" charset="0"/>
                      </a:endParaRPr>
                    </a:p>
                  </a:txBody>
                  <a:tcPr marL="9525" marR="9525" marT="9525" marB="0">
                    <a:solidFill>
                      <a:srgbClr val="C6F884"/>
                    </a:solidFill>
                  </a:tcPr>
                </a:tc>
                <a:tc>
                  <a:txBody>
                    <a:bodyPr/>
                    <a:lstStyle/>
                    <a:p>
                      <a:pPr algn="ctr" fontAlgn="t"/>
                      <a:r>
                        <a:rPr lang="en-US" sz="1200" b="1" u="none" strike="noStrike" dirty="0">
                          <a:effectLst/>
                        </a:rPr>
                        <a:t>RANGE</a:t>
                      </a:r>
                      <a:endParaRPr lang="en-US" sz="1200" b="1" i="0" u="none" strike="noStrike" dirty="0">
                        <a:solidFill>
                          <a:srgbClr val="000000"/>
                        </a:solidFill>
                        <a:effectLst/>
                        <a:latin typeface="Trebuchet MS" panose="020B0603020202020204" pitchFamily="34" charset="0"/>
                      </a:endParaRPr>
                    </a:p>
                  </a:txBody>
                  <a:tcPr marL="9525" marR="9525" marT="9525" marB="0">
                    <a:solidFill>
                      <a:srgbClr val="C6F884"/>
                    </a:solidFill>
                  </a:tcPr>
                </a:tc>
                <a:tc>
                  <a:txBody>
                    <a:bodyPr/>
                    <a:lstStyle/>
                    <a:p>
                      <a:pPr algn="ctr" fontAlgn="t"/>
                      <a:r>
                        <a:rPr lang="en-US" sz="1200" b="1" u="none" strike="noStrike" dirty="0">
                          <a:effectLst/>
                        </a:rPr>
                        <a:t>YEAR SAMPLED</a:t>
                      </a:r>
                      <a:endParaRPr lang="en-US" sz="1200" b="1" i="0" u="none" strike="noStrike" dirty="0">
                        <a:solidFill>
                          <a:srgbClr val="000000"/>
                        </a:solidFill>
                        <a:effectLst/>
                        <a:latin typeface="Trebuchet MS" panose="020B0603020202020204" pitchFamily="34" charset="0"/>
                      </a:endParaRPr>
                    </a:p>
                  </a:txBody>
                  <a:tcPr marL="9525" marR="9525" marT="9525" marB="0">
                    <a:solidFill>
                      <a:srgbClr val="C6F884"/>
                    </a:solidFill>
                  </a:tcPr>
                </a:tc>
                <a:tc>
                  <a:txBody>
                    <a:bodyPr/>
                    <a:lstStyle/>
                    <a:p>
                      <a:pPr algn="ctr" fontAlgn="t"/>
                      <a:r>
                        <a:rPr lang="en-US" sz="1200" b="1" u="none" strike="noStrike" dirty="0">
                          <a:effectLst/>
                        </a:rPr>
                        <a:t>VIOLATION</a:t>
                      </a:r>
                      <a:endParaRPr lang="en-US" sz="1200" b="1" i="0" u="none" strike="noStrike" dirty="0">
                        <a:solidFill>
                          <a:srgbClr val="000000"/>
                        </a:solidFill>
                        <a:effectLst/>
                        <a:latin typeface="Trebuchet MS" panose="020B0603020202020204" pitchFamily="34" charset="0"/>
                      </a:endParaRPr>
                    </a:p>
                  </a:txBody>
                  <a:tcPr marL="9525" marR="9525" marT="9525" marB="0">
                    <a:solidFill>
                      <a:srgbClr val="C6F884"/>
                    </a:solidFill>
                  </a:tcPr>
                </a:tc>
                <a:tc>
                  <a:txBody>
                    <a:bodyPr/>
                    <a:lstStyle/>
                    <a:p>
                      <a:pPr algn="ctr" fontAlgn="t"/>
                      <a:r>
                        <a:rPr lang="en-US" sz="1200" b="1" u="none" strike="noStrike" dirty="0">
                          <a:effectLst/>
                        </a:rPr>
                        <a:t>TYPICAL SOURCE OF CONTAMINANTS</a:t>
                      </a:r>
                      <a:endParaRPr lang="en-US" sz="1200" b="1" i="0" u="none" strike="noStrike" dirty="0">
                        <a:solidFill>
                          <a:srgbClr val="000000"/>
                        </a:solidFill>
                        <a:effectLst/>
                        <a:latin typeface="Trebuchet MS" panose="020B0603020202020204" pitchFamily="34" charset="0"/>
                      </a:endParaRPr>
                    </a:p>
                  </a:txBody>
                  <a:tcPr marL="9525" marR="9525" marT="9525" marB="0">
                    <a:solidFill>
                      <a:srgbClr val="C6F884"/>
                    </a:solidFill>
                  </a:tcPr>
                </a:tc>
                <a:extLst>
                  <a:ext uri="{0D108BD9-81ED-4DB2-BD59-A6C34878D82A}">
                    <a16:rowId xmlns:a16="http://schemas.microsoft.com/office/drawing/2014/main" val="10001"/>
                  </a:ext>
                </a:extLst>
              </a:tr>
              <a:tr h="242234">
                <a:tc>
                  <a:txBody>
                    <a:bodyPr/>
                    <a:lstStyle/>
                    <a:p>
                      <a:pPr algn="ctr" fontAlgn="t"/>
                      <a:r>
                        <a:rPr lang="en-US" sz="1200" b="1" u="none" strike="noStrike" dirty="0">
                          <a:effectLst/>
                          <a:latin typeface="+mn-lt"/>
                        </a:rPr>
                        <a:t>Hardness(as CaCO3)</a:t>
                      </a:r>
                    </a:p>
                    <a:p>
                      <a:pPr algn="ctr" fontAlgn="t"/>
                      <a:r>
                        <a:rPr lang="en-US" sz="1200" b="1" i="0" u="none" strike="noStrike" dirty="0">
                          <a:solidFill>
                            <a:srgbClr val="000000"/>
                          </a:solidFill>
                          <a:effectLst/>
                          <a:latin typeface="+mn-lt"/>
                        </a:rPr>
                        <a:t>Sodium</a:t>
                      </a:r>
                    </a:p>
                  </a:txBody>
                  <a:tcPr marL="9525" marR="9525" marT="9525" marB="0">
                    <a:noFill/>
                  </a:tcPr>
                </a:tc>
                <a:tc>
                  <a:txBody>
                    <a:bodyPr/>
                    <a:lstStyle/>
                    <a:p>
                      <a:pPr algn="ctr" fontAlgn="ctr"/>
                      <a:r>
                        <a:rPr lang="en-US" sz="1200" b="1" u="none" strike="noStrike" dirty="0">
                          <a:effectLst/>
                          <a:latin typeface="+mn-lt"/>
                        </a:rPr>
                        <a:t>Ppm</a:t>
                      </a:r>
                    </a:p>
                    <a:p>
                      <a:pPr algn="ctr" fontAlgn="ctr"/>
                      <a:endParaRPr lang="en-US" sz="1200" b="1" i="0" u="none" strike="noStrike" dirty="0">
                        <a:solidFill>
                          <a:srgbClr val="000000"/>
                        </a:solidFill>
                        <a:effectLst/>
                        <a:latin typeface="+mn-lt"/>
                      </a:endParaRPr>
                    </a:p>
                    <a:p>
                      <a:pPr algn="ctr" fontAlgn="ctr"/>
                      <a:r>
                        <a:rPr lang="en-US" sz="1200" b="1" i="0" u="none" strike="noStrike" dirty="0">
                          <a:solidFill>
                            <a:srgbClr val="000000"/>
                          </a:solidFill>
                          <a:effectLst/>
                          <a:latin typeface="+mn-lt"/>
                        </a:rPr>
                        <a:t>mg/l</a:t>
                      </a:r>
                    </a:p>
                  </a:txBody>
                  <a:tcPr marL="9525" marR="9525" marT="9525" marB="0" anchor="ctr">
                    <a:noFill/>
                  </a:tcPr>
                </a:tc>
                <a:tc>
                  <a:txBody>
                    <a:bodyPr/>
                    <a:lstStyle/>
                    <a:p>
                      <a:pPr algn="ctr" fontAlgn="ctr"/>
                      <a:r>
                        <a:rPr lang="en-US" sz="1200" b="1" u="none" strike="noStrike" dirty="0">
                          <a:effectLst/>
                          <a:latin typeface="+mn-lt"/>
                        </a:rPr>
                        <a:t>0.100</a:t>
                      </a:r>
                    </a:p>
                    <a:p>
                      <a:pPr algn="ctr" fontAlgn="ctr"/>
                      <a:endParaRPr lang="en-US" sz="1200" b="1" i="0" u="none" strike="noStrike" dirty="0">
                        <a:solidFill>
                          <a:srgbClr val="000000"/>
                        </a:solidFill>
                        <a:effectLst/>
                        <a:latin typeface="+mn-lt"/>
                      </a:endParaRPr>
                    </a:p>
                    <a:p>
                      <a:pPr algn="ctr" fontAlgn="ctr"/>
                      <a:r>
                        <a:rPr lang="en-US" sz="1200" b="1" i="0" u="none" strike="noStrike" dirty="0">
                          <a:solidFill>
                            <a:srgbClr val="000000"/>
                          </a:solidFill>
                          <a:effectLst/>
                          <a:latin typeface="+mn-lt"/>
                        </a:rPr>
                        <a:t>2.00</a:t>
                      </a:r>
                    </a:p>
                  </a:txBody>
                  <a:tcPr marL="9525" marR="9525" marT="9525" marB="0" anchor="ctr">
                    <a:noFill/>
                  </a:tcPr>
                </a:tc>
                <a:tc>
                  <a:txBody>
                    <a:bodyPr/>
                    <a:lstStyle/>
                    <a:p>
                      <a:pPr algn="ctr" fontAlgn="ctr"/>
                      <a:r>
                        <a:rPr lang="en-US" sz="1200" b="1" u="none" strike="noStrike" dirty="0">
                          <a:effectLst/>
                          <a:latin typeface="+mn-lt"/>
                        </a:rPr>
                        <a:t>n/a</a:t>
                      </a:r>
                    </a:p>
                    <a:p>
                      <a:pPr algn="ctr" fontAlgn="ctr"/>
                      <a:endParaRPr lang="en-US" sz="1200" b="1" i="0" u="none" strike="noStrike" dirty="0">
                        <a:solidFill>
                          <a:srgbClr val="000000"/>
                        </a:solidFill>
                        <a:effectLst/>
                        <a:latin typeface="+mn-lt"/>
                      </a:endParaRPr>
                    </a:p>
                    <a:p>
                      <a:pPr algn="ctr" fontAlgn="ctr"/>
                      <a:r>
                        <a:rPr lang="en-US" sz="1200" b="1" i="0" u="none" strike="noStrike" dirty="0">
                          <a:solidFill>
                            <a:srgbClr val="000000"/>
                          </a:solidFill>
                          <a:effectLst/>
                          <a:latin typeface="+mn-lt"/>
                        </a:rPr>
                        <a:t>n/a</a:t>
                      </a:r>
                    </a:p>
                  </a:txBody>
                  <a:tcPr marL="9525" marR="9525" marT="9525" marB="0" anchor="ctr">
                    <a:noFill/>
                  </a:tcPr>
                </a:tc>
                <a:tc>
                  <a:txBody>
                    <a:bodyPr/>
                    <a:lstStyle/>
                    <a:p>
                      <a:pPr algn="ctr" fontAlgn="ctr"/>
                      <a:r>
                        <a:rPr lang="en-US" sz="1200" b="1" u="none" strike="noStrike" dirty="0">
                          <a:effectLst/>
                          <a:latin typeface="+mn-lt"/>
                        </a:rPr>
                        <a:t>0.100</a:t>
                      </a:r>
                    </a:p>
                    <a:p>
                      <a:pPr algn="ctr" fontAlgn="ctr"/>
                      <a:endParaRPr lang="en-US" sz="1200" b="1" i="0" u="none" strike="noStrike" dirty="0">
                        <a:solidFill>
                          <a:srgbClr val="000000"/>
                        </a:solidFill>
                        <a:effectLst/>
                        <a:latin typeface="+mn-lt"/>
                      </a:endParaRPr>
                    </a:p>
                    <a:p>
                      <a:pPr algn="ctr" fontAlgn="ctr"/>
                      <a:r>
                        <a:rPr lang="en-US" sz="1200" b="1" i="0" u="none" strike="noStrike" dirty="0">
                          <a:solidFill>
                            <a:srgbClr val="000000"/>
                          </a:solidFill>
                          <a:effectLst/>
                          <a:latin typeface="+mn-lt"/>
                        </a:rPr>
                        <a:t>n/a</a:t>
                      </a:r>
                    </a:p>
                  </a:txBody>
                  <a:tcPr marL="9525" marR="9525" marT="9525" marB="0" anchor="ctr">
                    <a:noFill/>
                  </a:tcPr>
                </a:tc>
                <a:tc>
                  <a:txBody>
                    <a:bodyPr/>
                    <a:lstStyle/>
                    <a:p>
                      <a:pPr algn="ctr" fontAlgn="ctr"/>
                      <a:r>
                        <a:rPr lang="en-US" sz="1200" b="1" i="0" u="none" strike="noStrike" dirty="0">
                          <a:solidFill>
                            <a:srgbClr val="000000"/>
                          </a:solidFill>
                          <a:effectLst/>
                          <a:latin typeface="+mn-lt"/>
                        </a:rPr>
                        <a:t>33.5</a:t>
                      </a:r>
                    </a:p>
                    <a:p>
                      <a:pPr algn="ctr" fontAlgn="ctr"/>
                      <a:endParaRPr lang="en-US" sz="1200" b="1" i="0" u="none" strike="noStrike" dirty="0">
                        <a:solidFill>
                          <a:srgbClr val="000000"/>
                        </a:solidFill>
                        <a:effectLst/>
                        <a:latin typeface="+mn-lt"/>
                      </a:endParaRPr>
                    </a:p>
                    <a:p>
                      <a:pPr algn="ctr" fontAlgn="ctr"/>
                      <a:r>
                        <a:rPr lang="en-US" sz="1200" b="1" i="0" u="none" strike="noStrike" dirty="0">
                          <a:solidFill>
                            <a:srgbClr val="000000"/>
                          </a:solidFill>
                          <a:effectLst/>
                          <a:latin typeface="+mn-lt"/>
                        </a:rPr>
                        <a:t>0-18.9</a:t>
                      </a:r>
                    </a:p>
                  </a:txBody>
                  <a:tcPr marL="9525" marR="9525" marT="9525" marB="0" anchor="ctr">
                    <a:noFill/>
                  </a:tcPr>
                </a:tc>
                <a:tc>
                  <a:txBody>
                    <a:bodyPr/>
                    <a:lstStyle/>
                    <a:p>
                      <a:pPr algn="ctr" fontAlgn="ctr"/>
                      <a:r>
                        <a:rPr lang="en-US" sz="1200" b="1" i="0" u="none" strike="noStrike" dirty="0">
                          <a:solidFill>
                            <a:srgbClr val="000000"/>
                          </a:solidFill>
                          <a:effectLst/>
                          <a:latin typeface="+mn-lt"/>
                        </a:rPr>
                        <a:t>0-45.00</a:t>
                      </a:r>
                    </a:p>
                    <a:p>
                      <a:pPr algn="ctr" fontAlgn="ctr"/>
                      <a:endParaRPr lang="en-US" sz="1200" b="1" i="0" u="none" strike="noStrike" dirty="0">
                        <a:solidFill>
                          <a:srgbClr val="000000"/>
                        </a:solidFill>
                        <a:effectLst/>
                        <a:latin typeface="+mn-lt"/>
                      </a:endParaRPr>
                    </a:p>
                    <a:p>
                      <a:pPr algn="ctr" fontAlgn="ctr"/>
                      <a:r>
                        <a:rPr lang="en-US" sz="1200" b="1" i="0" u="none" strike="noStrike" dirty="0">
                          <a:solidFill>
                            <a:srgbClr val="000000"/>
                          </a:solidFill>
                          <a:effectLst/>
                          <a:latin typeface="+mn-lt"/>
                        </a:rPr>
                        <a:t>0-18.9</a:t>
                      </a:r>
                    </a:p>
                  </a:txBody>
                  <a:tcPr marL="9525" marR="9525" marT="9525" marB="0" anchor="ctr">
                    <a:noFill/>
                  </a:tcPr>
                </a:tc>
                <a:tc>
                  <a:txBody>
                    <a:bodyPr/>
                    <a:lstStyle/>
                    <a:p>
                      <a:pPr algn="ctr" fontAlgn="ctr"/>
                      <a:r>
                        <a:rPr lang="en-US" sz="1200" b="1" u="none" strike="noStrike" dirty="0">
                          <a:effectLst/>
                          <a:latin typeface="+mn-lt"/>
                        </a:rPr>
                        <a:t>2021</a:t>
                      </a:r>
                    </a:p>
                    <a:p>
                      <a:pPr algn="ctr" fontAlgn="ctr"/>
                      <a:endParaRPr lang="en-US" sz="1200" b="1" i="0" u="none" strike="noStrike" dirty="0">
                        <a:solidFill>
                          <a:srgbClr val="000000"/>
                        </a:solidFill>
                        <a:effectLst/>
                        <a:latin typeface="+mn-lt"/>
                      </a:endParaRPr>
                    </a:p>
                    <a:p>
                      <a:pPr algn="ctr" fontAlgn="ctr"/>
                      <a:r>
                        <a:rPr lang="en-US" sz="1200" b="1" i="0" u="none" strike="noStrike" dirty="0">
                          <a:solidFill>
                            <a:srgbClr val="000000"/>
                          </a:solidFill>
                          <a:effectLst/>
                          <a:latin typeface="+mn-lt"/>
                        </a:rPr>
                        <a:t>2023</a:t>
                      </a:r>
                    </a:p>
                  </a:txBody>
                  <a:tcPr marL="9525" marR="9525" marT="9525" marB="0" anchor="ctr">
                    <a:noFill/>
                  </a:tcPr>
                </a:tc>
                <a:tc>
                  <a:txBody>
                    <a:bodyPr/>
                    <a:lstStyle/>
                    <a:p>
                      <a:pPr algn="ctr" fontAlgn="ctr"/>
                      <a:r>
                        <a:rPr lang="en-US" sz="1200" b="1" u="none" strike="noStrike" dirty="0">
                          <a:effectLst/>
                          <a:latin typeface="+mn-lt"/>
                        </a:rPr>
                        <a:t>No</a:t>
                      </a:r>
                    </a:p>
                    <a:p>
                      <a:pPr algn="ctr" fontAlgn="ctr"/>
                      <a:endParaRPr lang="en-US" sz="1200" b="1" i="0" u="none" strike="noStrike" dirty="0">
                        <a:solidFill>
                          <a:srgbClr val="000000"/>
                        </a:solidFill>
                        <a:effectLst/>
                        <a:latin typeface="+mn-lt"/>
                      </a:endParaRPr>
                    </a:p>
                    <a:p>
                      <a:pPr algn="ctr" fontAlgn="ctr"/>
                      <a:r>
                        <a:rPr lang="en-US" sz="1200" b="1" i="0" u="none" strike="noStrike" dirty="0">
                          <a:solidFill>
                            <a:srgbClr val="000000"/>
                          </a:solidFill>
                          <a:effectLst/>
                          <a:latin typeface="+mn-lt"/>
                        </a:rPr>
                        <a:t>No</a:t>
                      </a:r>
                    </a:p>
                  </a:txBody>
                  <a:tcPr marL="9525" marR="9525" marT="9525" marB="0" anchor="ctr">
                    <a:noFill/>
                  </a:tcPr>
                </a:tc>
                <a:tc>
                  <a:txBody>
                    <a:bodyPr/>
                    <a:lstStyle/>
                    <a:p>
                      <a:pPr algn="l" fontAlgn="t"/>
                      <a:r>
                        <a:rPr lang="en-US" sz="1200" b="1" u="none" strike="noStrike" dirty="0">
                          <a:effectLst/>
                          <a:latin typeface="+mn-lt"/>
                        </a:rPr>
                        <a:t>“Hardness” is the sum of polyvalent cations present in the water, generally magnesium and calcium.  The cations are usually naturally occurring.</a:t>
                      </a:r>
                      <a:endParaRPr lang="en-US" sz="1200" b="1" i="0" u="none" strike="noStrike" dirty="0">
                        <a:solidFill>
                          <a:srgbClr val="000000"/>
                        </a:solidFill>
                        <a:effectLst/>
                        <a:latin typeface="+mn-lt"/>
                      </a:endParaRPr>
                    </a:p>
                  </a:txBody>
                  <a:tcPr marL="9525" marR="9525" marT="9525" marB="0">
                    <a:noFill/>
                  </a:tcPr>
                </a:tc>
                <a:extLst>
                  <a:ext uri="{0D108BD9-81ED-4DB2-BD59-A6C34878D82A}">
                    <a16:rowId xmlns:a16="http://schemas.microsoft.com/office/drawing/2014/main" val="10002"/>
                  </a:ext>
                </a:extLst>
              </a:tr>
              <a:tr h="162867">
                <a:tc>
                  <a:txBody>
                    <a:bodyPr/>
                    <a:lstStyle/>
                    <a:p>
                      <a:pPr algn="ctr" fontAlgn="t"/>
                      <a:endParaRPr lang="en-US" sz="1200" b="1" i="0" u="none" strike="noStrike" dirty="0">
                        <a:solidFill>
                          <a:srgbClr val="000000"/>
                        </a:solidFill>
                        <a:effectLst/>
                        <a:latin typeface="+mn-lt"/>
                      </a:endParaRPr>
                    </a:p>
                  </a:txBody>
                  <a:tcPr marL="9525" marR="9525" marT="9525" marB="0">
                    <a:noFill/>
                  </a:tcPr>
                </a:tc>
                <a:tc>
                  <a:txBody>
                    <a:bodyPr/>
                    <a:lstStyle/>
                    <a:p>
                      <a:pPr algn="ctr" fontAlgn="ctr"/>
                      <a:endParaRPr lang="en-US" sz="1200" b="1" u="none" strike="noStrike" dirty="0">
                        <a:effectLst/>
                        <a:latin typeface="+mn-lt"/>
                      </a:endParaRPr>
                    </a:p>
                    <a:p>
                      <a:pPr algn="ctr" fontAlgn="ctr"/>
                      <a:endParaRPr lang="en-US" sz="1200" b="1" i="0" u="none" strike="noStrike" dirty="0">
                        <a:solidFill>
                          <a:srgbClr val="000000"/>
                        </a:solidFill>
                        <a:effectLst/>
                        <a:latin typeface="+mn-lt"/>
                      </a:endParaRPr>
                    </a:p>
                  </a:txBody>
                  <a:tcPr marL="9525" marR="9525" marT="9525" marB="0" anchor="ctr">
                    <a:noFill/>
                  </a:tcPr>
                </a:tc>
                <a:tc>
                  <a:txBody>
                    <a:bodyPr/>
                    <a:lstStyle/>
                    <a:p>
                      <a:pPr algn="ctr" fontAlgn="ctr"/>
                      <a:endParaRPr lang="en-US" sz="1200" b="1" i="0" u="none" strike="noStrike" dirty="0">
                        <a:solidFill>
                          <a:srgbClr val="000000"/>
                        </a:solidFill>
                        <a:effectLst/>
                        <a:latin typeface="+mn-lt"/>
                      </a:endParaRPr>
                    </a:p>
                  </a:txBody>
                  <a:tcPr marL="9525" marR="9525" marT="9525" marB="0" anchor="ctr">
                    <a:noFill/>
                  </a:tcPr>
                </a:tc>
                <a:tc>
                  <a:txBody>
                    <a:bodyPr/>
                    <a:lstStyle/>
                    <a:p>
                      <a:pPr algn="ctr" fontAlgn="ctr"/>
                      <a:endParaRPr lang="en-US" sz="1200" b="1" i="0" u="none" strike="noStrike" dirty="0">
                        <a:solidFill>
                          <a:srgbClr val="000000"/>
                        </a:solidFill>
                        <a:effectLst/>
                        <a:latin typeface="+mn-lt"/>
                      </a:endParaRPr>
                    </a:p>
                  </a:txBody>
                  <a:tcPr marL="9525" marR="9525" marT="9525" marB="0" anchor="ctr">
                    <a:noFill/>
                  </a:tcPr>
                </a:tc>
                <a:tc>
                  <a:txBody>
                    <a:bodyPr/>
                    <a:lstStyle/>
                    <a:p>
                      <a:pPr algn="ctr" fontAlgn="ctr"/>
                      <a:endParaRPr lang="en-US" sz="1200" b="1" i="0" u="none" strike="noStrike" dirty="0">
                        <a:solidFill>
                          <a:srgbClr val="000000"/>
                        </a:solidFill>
                        <a:effectLst/>
                        <a:latin typeface="+mn-lt"/>
                      </a:endParaRPr>
                    </a:p>
                  </a:txBody>
                  <a:tcPr marL="9525" marR="9525" marT="9525" marB="0" anchor="ctr">
                    <a:noFill/>
                  </a:tcPr>
                </a:tc>
                <a:tc>
                  <a:txBody>
                    <a:bodyPr/>
                    <a:lstStyle/>
                    <a:p>
                      <a:pPr algn="ctr" fontAlgn="ctr"/>
                      <a:endParaRPr lang="en-US" sz="1200" b="1" i="0" u="none" strike="noStrike" dirty="0">
                        <a:solidFill>
                          <a:srgbClr val="000000"/>
                        </a:solidFill>
                        <a:effectLst/>
                        <a:latin typeface="+mn-lt"/>
                      </a:endParaRPr>
                    </a:p>
                  </a:txBody>
                  <a:tcPr marL="9525" marR="9525" marT="9525" marB="0" anchor="ctr">
                    <a:noFill/>
                  </a:tcPr>
                </a:tc>
                <a:tc>
                  <a:txBody>
                    <a:bodyPr/>
                    <a:lstStyle/>
                    <a:p>
                      <a:pPr algn="ctr" fontAlgn="ctr"/>
                      <a:endParaRPr lang="en-US" sz="1200" b="1" i="0" u="none" strike="noStrike" dirty="0">
                        <a:solidFill>
                          <a:srgbClr val="000000"/>
                        </a:solidFill>
                        <a:effectLst/>
                        <a:latin typeface="+mn-lt"/>
                      </a:endParaRPr>
                    </a:p>
                  </a:txBody>
                  <a:tcPr marL="9525" marR="9525" marT="9525" marB="0" anchor="ctr">
                    <a:noFill/>
                  </a:tcPr>
                </a:tc>
                <a:tc>
                  <a:txBody>
                    <a:bodyPr/>
                    <a:lstStyle/>
                    <a:p>
                      <a:pPr algn="ctr" fontAlgn="ctr"/>
                      <a:endParaRPr lang="en-US" sz="1200" b="1" i="0" u="none" strike="noStrike" dirty="0">
                        <a:solidFill>
                          <a:srgbClr val="000000"/>
                        </a:solidFill>
                        <a:effectLst/>
                        <a:latin typeface="+mn-lt"/>
                      </a:endParaRPr>
                    </a:p>
                  </a:txBody>
                  <a:tcPr marL="9525" marR="9525" marT="9525" marB="0" anchor="ctr">
                    <a:noFill/>
                  </a:tcPr>
                </a:tc>
                <a:tc>
                  <a:txBody>
                    <a:bodyPr/>
                    <a:lstStyle/>
                    <a:p>
                      <a:pPr algn="ctr" fontAlgn="ctr"/>
                      <a:endParaRPr lang="en-US" sz="1200" b="1" u="none" strike="noStrike" dirty="0">
                        <a:effectLst/>
                        <a:latin typeface="+mn-lt"/>
                      </a:endParaRPr>
                    </a:p>
                  </a:txBody>
                  <a:tcPr marL="9525" marR="9525" marT="9525" marB="0" anchor="ctr">
                    <a:noFill/>
                  </a:tcPr>
                </a:tc>
                <a:tc>
                  <a:txBody>
                    <a:bodyPr/>
                    <a:lstStyle/>
                    <a:p>
                      <a:pPr algn="l" fontAlgn="t"/>
                      <a:r>
                        <a:rPr lang="en-US" sz="1200" b="1" u="none" strike="noStrike" dirty="0">
                          <a:effectLst/>
                          <a:latin typeface="+mn-lt"/>
                        </a:rPr>
                        <a:t>n/a</a:t>
                      </a:r>
                      <a:endParaRPr lang="en-US" sz="1200" b="1" i="0" u="none" strike="noStrike" dirty="0">
                        <a:solidFill>
                          <a:srgbClr val="000000"/>
                        </a:solidFill>
                        <a:effectLst/>
                        <a:latin typeface="+mn-lt"/>
                      </a:endParaRPr>
                    </a:p>
                  </a:txBody>
                  <a:tcPr marL="9525" marR="9525" marT="9525" marB="0">
                    <a:noFill/>
                  </a:tcPr>
                </a:tc>
                <a:extLst>
                  <a:ext uri="{0D108BD9-81ED-4DB2-BD59-A6C34878D82A}">
                    <a16:rowId xmlns:a16="http://schemas.microsoft.com/office/drawing/2014/main" val="10003"/>
                  </a:ext>
                </a:extLst>
              </a:tr>
              <a:tr h="761599">
                <a:tc>
                  <a:txBody>
                    <a:bodyPr/>
                    <a:lstStyle/>
                    <a:p>
                      <a:pPr algn="ctr" fontAlgn="t"/>
                      <a:endParaRPr lang="en-US" sz="1200" b="1" i="0" u="none" strike="noStrike" dirty="0">
                        <a:solidFill>
                          <a:srgbClr val="000000"/>
                        </a:solidFill>
                        <a:effectLst/>
                        <a:latin typeface="+mn-lt"/>
                      </a:endParaRPr>
                    </a:p>
                  </a:txBody>
                  <a:tcPr marL="9525" marR="9525" marT="9525" marB="0">
                    <a:noFill/>
                  </a:tcPr>
                </a:tc>
                <a:tc>
                  <a:txBody>
                    <a:bodyPr/>
                    <a:lstStyle/>
                    <a:p>
                      <a:pPr algn="ctr" fontAlgn="ctr"/>
                      <a:endParaRPr lang="en-US" sz="1200" b="1" i="0" u="none" strike="noStrike" dirty="0">
                        <a:solidFill>
                          <a:srgbClr val="000000"/>
                        </a:solidFill>
                        <a:effectLst/>
                        <a:latin typeface="+mn-lt"/>
                      </a:endParaRPr>
                    </a:p>
                  </a:txBody>
                  <a:tcPr marL="9525" marR="9525" marT="9525" marB="0" anchor="ctr">
                    <a:noFill/>
                  </a:tcPr>
                </a:tc>
                <a:tc>
                  <a:txBody>
                    <a:bodyPr/>
                    <a:lstStyle/>
                    <a:p>
                      <a:pPr algn="ctr" fontAlgn="ctr"/>
                      <a:endParaRPr lang="en-US" sz="1200" b="1" i="0" u="none" strike="noStrike" dirty="0">
                        <a:solidFill>
                          <a:srgbClr val="000000"/>
                        </a:solidFill>
                        <a:effectLst/>
                        <a:latin typeface="+mn-lt"/>
                      </a:endParaRPr>
                    </a:p>
                  </a:txBody>
                  <a:tcPr marL="9525" marR="9525" marT="9525" marB="0" anchor="ctr">
                    <a:noFill/>
                  </a:tcPr>
                </a:tc>
                <a:tc>
                  <a:txBody>
                    <a:bodyPr/>
                    <a:lstStyle/>
                    <a:p>
                      <a:pPr algn="ctr" fontAlgn="ctr"/>
                      <a:endParaRPr lang="en-US" sz="1200" b="1" i="0" u="none" strike="noStrike" dirty="0">
                        <a:solidFill>
                          <a:srgbClr val="000000"/>
                        </a:solidFill>
                        <a:effectLst/>
                        <a:latin typeface="+mn-lt"/>
                      </a:endParaRPr>
                    </a:p>
                  </a:txBody>
                  <a:tcPr marL="9525" marR="9525" marT="9525" marB="0" anchor="ctr">
                    <a:noFill/>
                  </a:tcPr>
                </a:tc>
                <a:tc>
                  <a:txBody>
                    <a:bodyPr/>
                    <a:lstStyle/>
                    <a:p>
                      <a:pPr algn="ctr" fontAlgn="ctr"/>
                      <a:endParaRPr lang="en-US" sz="1200" b="1" i="0" u="none" strike="noStrike" dirty="0">
                        <a:solidFill>
                          <a:srgbClr val="000000"/>
                        </a:solidFill>
                        <a:effectLst/>
                        <a:latin typeface="+mn-lt"/>
                      </a:endParaRPr>
                    </a:p>
                  </a:txBody>
                  <a:tcPr marL="9525" marR="9525" marT="9525" marB="0" anchor="ctr">
                    <a:noFill/>
                  </a:tcPr>
                </a:tc>
                <a:tc>
                  <a:txBody>
                    <a:bodyPr/>
                    <a:lstStyle/>
                    <a:p>
                      <a:pPr algn="ctr" fontAlgn="ctr"/>
                      <a:endParaRPr lang="en-US" sz="1200" b="1" i="0" u="none" strike="noStrike" dirty="0">
                        <a:solidFill>
                          <a:srgbClr val="000000"/>
                        </a:solidFill>
                        <a:effectLst/>
                        <a:latin typeface="+mn-lt"/>
                      </a:endParaRPr>
                    </a:p>
                  </a:txBody>
                  <a:tcPr marL="9525" marR="9525" marT="9525" marB="0" anchor="ctr">
                    <a:noFill/>
                  </a:tcPr>
                </a:tc>
                <a:tc>
                  <a:txBody>
                    <a:bodyPr/>
                    <a:lstStyle/>
                    <a:p>
                      <a:pPr algn="ctr" fontAlgn="ctr"/>
                      <a:endParaRPr lang="en-US" sz="1200" b="1" i="0" u="none" strike="noStrike" dirty="0">
                        <a:solidFill>
                          <a:srgbClr val="000000"/>
                        </a:solidFill>
                        <a:effectLst/>
                        <a:latin typeface="+mn-lt"/>
                      </a:endParaRPr>
                    </a:p>
                  </a:txBody>
                  <a:tcPr marL="9525" marR="9525" marT="9525" marB="0" anchor="ctr">
                    <a:noFill/>
                  </a:tcPr>
                </a:tc>
                <a:tc>
                  <a:txBody>
                    <a:bodyPr/>
                    <a:lstStyle/>
                    <a:p>
                      <a:pPr algn="ctr" fontAlgn="ctr"/>
                      <a:endParaRPr lang="en-US" sz="1200" b="1" i="0" u="none" strike="noStrike" dirty="0">
                        <a:solidFill>
                          <a:srgbClr val="000000"/>
                        </a:solidFill>
                        <a:effectLst/>
                        <a:latin typeface="+mn-lt"/>
                      </a:endParaRPr>
                    </a:p>
                  </a:txBody>
                  <a:tcPr marL="9525" marR="9525" marT="9525" marB="0" anchor="ctr">
                    <a:noFill/>
                  </a:tcPr>
                </a:tc>
                <a:tc>
                  <a:txBody>
                    <a:bodyPr/>
                    <a:lstStyle/>
                    <a:p>
                      <a:pPr algn="ctr" fontAlgn="ctr"/>
                      <a:endParaRPr lang="en-US" sz="1200" b="1" i="0" u="none" strike="noStrike" dirty="0">
                        <a:solidFill>
                          <a:srgbClr val="000000"/>
                        </a:solidFill>
                        <a:effectLst/>
                        <a:latin typeface="+mn-lt"/>
                      </a:endParaRPr>
                    </a:p>
                  </a:txBody>
                  <a:tcPr marL="9525" marR="9525" marT="9525" marB="0" anchor="ctr">
                    <a:noFill/>
                  </a:tcPr>
                </a:tc>
                <a:tc>
                  <a:txBody>
                    <a:bodyPr/>
                    <a:lstStyle/>
                    <a:p>
                      <a:pPr algn="l" fontAlgn="t"/>
                      <a:endParaRPr lang="en-US" sz="1200" b="1" i="0" u="none" strike="noStrike" dirty="0">
                        <a:solidFill>
                          <a:srgbClr val="000000"/>
                        </a:solidFill>
                        <a:effectLst/>
                        <a:latin typeface="+mn-lt"/>
                      </a:endParaRPr>
                    </a:p>
                  </a:txBody>
                  <a:tcPr marL="9525" marR="9525" marT="9525" marB="0">
                    <a:noFill/>
                  </a:tcPr>
                </a:tc>
                <a:extLst>
                  <a:ext uri="{0D108BD9-81ED-4DB2-BD59-A6C34878D82A}">
                    <a16:rowId xmlns:a16="http://schemas.microsoft.com/office/drawing/2014/main" val="10004"/>
                  </a:ext>
                </a:extLst>
              </a:tr>
            </a:tbl>
          </a:graphicData>
        </a:graphic>
      </p:graphicFrame>
      <p:graphicFrame>
        <p:nvGraphicFramePr>
          <p:cNvPr id="7" name="Table 6"/>
          <p:cNvGraphicFramePr>
            <a:graphicFrameLocks noGrp="1"/>
          </p:cNvGraphicFramePr>
          <p:nvPr>
            <p:extLst>
              <p:ext uri="{D42A27DB-BD31-4B8C-83A1-F6EECF244321}">
                <p14:modId xmlns:p14="http://schemas.microsoft.com/office/powerpoint/2010/main" val="2288566698"/>
              </p:ext>
            </p:extLst>
          </p:nvPr>
        </p:nvGraphicFramePr>
        <p:xfrm>
          <a:off x="0" y="2467155"/>
          <a:ext cx="12191996" cy="1756468"/>
        </p:xfrm>
        <a:graphic>
          <a:graphicData uri="http://schemas.openxmlformats.org/drawingml/2006/table">
            <a:tbl>
              <a:tblPr>
                <a:tableStyleId>{5C22544A-7EE6-4342-B048-85BDC9FD1C3A}</a:tableStyleId>
              </a:tblPr>
              <a:tblGrid>
                <a:gridCol w="1282592">
                  <a:extLst>
                    <a:ext uri="{9D8B030D-6E8A-4147-A177-3AD203B41FA5}">
                      <a16:colId xmlns:a16="http://schemas.microsoft.com/office/drawing/2014/main" val="20000"/>
                    </a:ext>
                  </a:extLst>
                </a:gridCol>
                <a:gridCol w="574954">
                  <a:extLst>
                    <a:ext uri="{9D8B030D-6E8A-4147-A177-3AD203B41FA5}">
                      <a16:colId xmlns:a16="http://schemas.microsoft.com/office/drawing/2014/main" val="20001"/>
                    </a:ext>
                  </a:extLst>
                </a:gridCol>
                <a:gridCol w="692895">
                  <a:extLst>
                    <a:ext uri="{9D8B030D-6E8A-4147-A177-3AD203B41FA5}">
                      <a16:colId xmlns:a16="http://schemas.microsoft.com/office/drawing/2014/main" val="20002"/>
                    </a:ext>
                  </a:extLst>
                </a:gridCol>
                <a:gridCol w="619183">
                  <a:extLst>
                    <a:ext uri="{9D8B030D-6E8A-4147-A177-3AD203B41FA5}">
                      <a16:colId xmlns:a16="http://schemas.microsoft.com/office/drawing/2014/main" val="20003"/>
                    </a:ext>
                  </a:extLst>
                </a:gridCol>
                <a:gridCol w="574954">
                  <a:extLst>
                    <a:ext uri="{9D8B030D-6E8A-4147-A177-3AD203B41FA5}">
                      <a16:colId xmlns:a16="http://schemas.microsoft.com/office/drawing/2014/main" val="20004"/>
                    </a:ext>
                  </a:extLst>
                </a:gridCol>
                <a:gridCol w="825576">
                  <a:extLst>
                    <a:ext uri="{9D8B030D-6E8A-4147-A177-3AD203B41FA5}">
                      <a16:colId xmlns:a16="http://schemas.microsoft.com/office/drawing/2014/main" val="20005"/>
                    </a:ext>
                  </a:extLst>
                </a:gridCol>
                <a:gridCol w="1887033">
                  <a:extLst>
                    <a:ext uri="{9D8B030D-6E8A-4147-A177-3AD203B41FA5}">
                      <a16:colId xmlns:a16="http://schemas.microsoft.com/office/drawing/2014/main" val="20006"/>
                    </a:ext>
                  </a:extLst>
                </a:gridCol>
                <a:gridCol w="973001">
                  <a:extLst>
                    <a:ext uri="{9D8B030D-6E8A-4147-A177-3AD203B41FA5}">
                      <a16:colId xmlns:a16="http://schemas.microsoft.com/office/drawing/2014/main" val="20007"/>
                    </a:ext>
                  </a:extLst>
                </a:gridCol>
                <a:gridCol w="840319">
                  <a:extLst>
                    <a:ext uri="{9D8B030D-6E8A-4147-A177-3AD203B41FA5}">
                      <a16:colId xmlns:a16="http://schemas.microsoft.com/office/drawing/2014/main" val="20008"/>
                    </a:ext>
                  </a:extLst>
                </a:gridCol>
                <a:gridCol w="3921489">
                  <a:extLst>
                    <a:ext uri="{9D8B030D-6E8A-4147-A177-3AD203B41FA5}">
                      <a16:colId xmlns:a16="http://schemas.microsoft.com/office/drawing/2014/main" val="20009"/>
                    </a:ext>
                  </a:extLst>
                </a:gridCol>
              </a:tblGrid>
              <a:tr h="258792">
                <a:tc gridSpan="10">
                  <a:txBody>
                    <a:bodyPr/>
                    <a:lstStyle/>
                    <a:p>
                      <a:pPr algn="ctr" fontAlgn="ctr"/>
                      <a:r>
                        <a:rPr lang="en-US" sz="1200" b="1" u="none" strike="noStrike" dirty="0">
                          <a:effectLst/>
                        </a:rPr>
                        <a:t>AT THE TAP CONTAMINANTS</a:t>
                      </a:r>
                      <a:endParaRPr lang="en-US" sz="1200" b="1" i="0" u="none" strike="noStrike" dirty="0">
                        <a:solidFill>
                          <a:srgbClr val="000000"/>
                        </a:solidFill>
                        <a:effectLst/>
                        <a:latin typeface="Trebuchet MS" panose="020B0603020202020204" pitchFamily="34" charset="0"/>
                      </a:endParaRPr>
                    </a:p>
                  </a:txBody>
                  <a:tcPr marL="9525" marR="9525" marT="9525" marB="0" anchor="ctr">
                    <a:solidFill>
                      <a:srgbClr val="CBEDE7"/>
                    </a:solidFill>
                  </a:tcPr>
                </a:tc>
                <a:tc hMerge="1">
                  <a:txBody>
                    <a:bodyPr/>
                    <a:lstStyle/>
                    <a:p>
                      <a:endParaRPr lang="en-US"/>
                    </a:p>
                  </a:txBody>
                  <a:tcPr/>
                </a:tc>
                <a:tc hMerge="1">
                  <a:txBody>
                    <a:bodyPr/>
                    <a:lstStyle/>
                    <a:p>
                      <a:endParaRPr lang="en-US"/>
                    </a:p>
                  </a:txBody>
                  <a:tcPr/>
                </a:tc>
                <a:tc hMerge="1">
                  <a:txBody>
                    <a:bodyPr/>
                    <a:lstStyle/>
                    <a:p>
                      <a:endParaRPr lang="en-US"/>
                    </a:p>
                  </a:txBody>
                  <a:tcPr/>
                </a:tc>
                <a:tc hMerge="1">
                  <a:txBody>
                    <a:bodyPr/>
                    <a:lstStyle/>
                    <a:p>
                      <a:endParaRPr lang="en-US"/>
                    </a:p>
                  </a:txBody>
                  <a:tcPr/>
                </a:tc>
                <a:tc hMerge="1">
                  <a:txBody>
                    <a:bodyPr/>
                    <a:lstStyle/>
                    <a:p>
                      <a:endParaRPr lang="en-US"/>
                    </a:p>
                  </a:txBody>
                  <a:tcPr/>
                </a:tc>
                <a:tc hMerge="1">
                  <a:txBody>
                    <a:bodyPr/>
                    <a:lstStyle/>
                    <a:p>
                      <a:endParaRPr lang="en-US"/>
                    </a:p>
                  </a:txBody>
                  <a:tcPr/>
                </a:tc>
                <a:tc hMerge="1">
                  <a:txBody>
                    <a:bodyPr/>
                    <a:lstStyle/>
                    <a:p>
                      <a:endParaRPr lang="en-US"/>
                    </a:p>
                  </a:txBody>
                  <a:tcPr/>
                </a:tc>
                <a:tc hMerge="1">
                  <a:txBody>
                    <a:bodyPr/>
                    <a:lstStyle/>
                    <a:p>
                      <a:endParaRPr lang="en-US"/>
                    </a:p>
                  </a:txBody>
                  <a:tcPr/>
                </a:tc>
                <a:tc hMerge="1">
                  <a:txBody>
                    <a:bodyPr/>
                    <a:lstStyle/>
                    <a:p>
                      <a:endParaRPr lang="en-US"/>
                    </a:p>
                  </a:txBody>
                  <a:tcPr/>
                </a:tc>
                <a:extLst>
                  <a:ext uri="{0D108BD9-81ED-4DB2-BD59-A6C34878D82A}">
                    <a16:rowId xmlns:a16="http://schemas.microsoft.com/office/drawing/2014/main" val="10000"/>
                  </a:ext>
                </a:extLst>
              </a:tr>
              <a:tr h="560433">
                <a:tc>
                  <a:txBody>
                    <a:bodyPr/>
                    <a:lstStyle/>
                    <a:p>
                      <a:pPr algn="ctr" fontAlgn="t"/>
                      <a:r>
                        <a:rPr lang="en-US" sz="1200" b="1" u="none" strike="noStrike" dirty="0">
                          <a:effectLst/>
                        </a:rPr>
                        <a:t>CONTAMINANT</a:t>
                      </a:r>
                      <a:endParaRPr lang="en-US" sz="1200" b="1" i="0" u="none" strike="noStrike" dirty="0">
                        <a:solidFill>
                          <a:srgbClr val="000000"/>
                        </a:solidFill>
                        <a:effectLst/>
                        <a:latin typeface="Trebuchet MS" panose="020B0603020202020204" pitchFamily="34" charset="0"/>
                      </a:endParaRPr>
                    </a:p>
                  </a:txBody>
                  <a:tcPr marL="9525" marR="9525" marT="9525" marB="0">
                    <a:solidFill>
                      <a:srgbClr val="C6F884"/>
                    </a:solidFill>
                  </a:tcPr>
                </a:tc>
                <a:tc>
                  <a:txBody>
                    <a:bodyPr/>
                    <a:lstStyle/>
                    <a:p>
                      <a:pPr algn="ctr" fontAlgn="t"/>
                      <a:r>
                        <a:rPr lang="en-US" sz="1200" b="1" u="none" strike="noStrike" dirty="0">
                          <a:effectLst/>
                        </a:rPr>
                        <a:t>UNITS</a:t>
                      </a:r>
                      <a:endParaRPr lang="en-US" sz="1200" b="1" i="0" u="none" strike="noStrike" dirty="0">
                        <a:solidFill>
                          <a:srgbClr val="000000"/>
                        </a:solidFill>
                        <a:effectLst/>
                        <a:latin typeface="Trebuchet MS" panose="020B0603020202020204" pitchFamily="34" charset="0"/>
                      </a:endParaRPr>
                    </a:p>
                  </a:txBody>
                  <a:tcPr marL="9525" marR="9525" marT="9525" marB="0">
                    <a:solidFill>
                      <a:srgbClr val="C6F884"/>
                    </a:solidFill>
                  </a:tcPr>
                </a:tc>
                <a:tc>
                  <a:txBody>
                    <a:bodyPr/>
                    <a:lstStyle/>
                    <a:p>
                      <a:pPr algn="ctr" fontAlgn="t"/>
                      <a:r>
                        <a:rPr lang="en-US" sz="1200" b="1" u="none" strike="noStrike" dirty="0">
                          <a:effectLst/>
                        </a:rPr>
                        <a:t>ACTION LEVEL</a:t>
                      </a:r>
                      <a:endParaRPr lang="en-US" sz="1200" b="1" i="0" u="none" strike="noStrike" dirty="0">
                        <a:solidFill>
                          <a:srgbClr val="000000"/>
                        </a:solidFill>
                        <a:effectLst/>
                        <a:latin typeface="Trebuchet MS" panose="020B0603020202020204" pitchFamily="34" charset="0"/>
                      </a:endParaRPr>
                    </a:p>
                  </a:txBody>
                  <a:tcPr marL="9525" marR="9525" marT="9525" marB="0">
                    <a:solidFill>
                      <a:srgbClr val="C6F884"/>
                    </a:solidFill>
                  </a:tcPr>
                </a:tc>
                <a:tc>
                  <a:txBody>
                    <a:bodyPr/>
                    <a:lstStyle/>
                    <a:p>
                      <a:pPr algn="ctr" fontAlgn="t"/>
                      <a:r>
                        <a:rPr lang="en-US" sz="1200" b="1" u="none" strike="noStrike" dirty="0">
                          <a:effectLst/>
                        </a:rPr>
                        <a:t>PHG</a:t>
                      </a:r>
                      <a:endParaRPr lang="en-US" sz="1200" b="1" i="0" u="none" strike="noStrike" dirty="0">
                        <a:solidFill>
                          <a:srgbClr val="000000"/>
                        </a:solidFill>
                        <a:effectLst/>
                        <a:latin typeface="Trebuchet MS" panose="020B0603020202020204" pitchFamily="34" charset="0"/>
                      </a:endParaRPr>
                    </a:p>
                  </a:txBody>
                  <a:tcPr marL="9525" marR="9525" marT="9525" marB="0">
                    <a:solidFill>
                      <a:srgbClr val="C6F884"/>
                    </a:solidFill>
                  </a:tcPr>
                </a:tc>
                <a:tc>
                  <a:txBody>
                    <a:bodyPr/>
                    <a:lstStyle/>
                    <a:p>
                      <a:pPr algn="ctr" fontAlgn="t"/>
                      <a:r>
                        <a:rPr lang="en-US" sz="1200" b="1" u="none" strike="noStrike" dirty="0">
                          <a:effectLst/>
                        </a:rPr>
                        <a:t>DLR</a:t>
                      </a:r>
                      <a:endParaRPr lang="en-US" sz="1200" b="1" i="0" u="none" strike="noStrike" dirty="0">
                        <a:solidFill>
                          <a:srgbClr val="000000"/>
                        </a:solidFill>
                        <a:effectLst/>
                        <a:latin typeface="Trebuchet MS" panose="020B0603020202020204" pitchFamily="34" charset="0"/>
                      </a:endParaRPr>
                    </a:p>
                  </a:txBody>
                  <a:tcPr marL="9525" marR="9525" marT="9525" marB="0">
                    <a:solidFill>
                      <a:srgbClr val="C6F884"/>
                    </a:solidFill>
                  </a:tcPr>
                </a:tc>
                <a:tc>
                  <a:txBody>
                    <a:bodyPr/>
                    <a:lstStyle/>
                    <a:p>
                      <a:pPr algn="ctr" fontAlgn="t"/>
                      <a:r>
                        <a:rPr lang="en-US" sz="1200" b="1" u="none" strike="noStrike" dirty="0">
                          <a:effectLst/>
                        </a:rPr>
                        <a:t># OF SAMPLES</a:t>
                      </a:r>
                      <a:endParaRPr lang="en-US" sz="1200" b="1" i="0" u="none" strike="noStrike" dirty="0">
                        <a:solidFill>
                          <a:srgbClr val="000000"/>
                        </a:solidFill>
                        <a:effectLst/>
                        <a:latin typeface="Trebuchet MS" panose="020B0603020202020204" pitchFamily="34" charset="0"/>
                      </a:endParaRPr>
                    </a:p>
                  </a:txBody>
                  <a:tcPr marL="9525" marR="9525" marT="9525" marB="0">
                    <a:solidFill>
                      <a:srgbClr val="C6F884"/>
                    </a:solidFill>
                  </a:tcPr>
                </a:tc>
                <a:tc>
                  <a:txBody>
                    <a:bodyPr/>
                    <a:lstStyle/>
                    <a:p>
                      <a:pPr algn="ctr" fontAlgn="t"/>
                      <a:r>
                        <a:rPr lang="en-US" sz="1200" b="1" u="none" strike="noStrike" dirty="0">
                          <a:effectLst/>
                        </a:rPr>
                        <a:t>90TH% CONCENTRATION</a:t>
                      </a:r>
                      <a:endParaRPr lang="en-US" sz="1200" b="1" i="0" u="none" strike="noStrike" dirty="0">
                        <a:solidFill>
                          <a:srgbClr val="000000"/>
                        </a:solidFill>
                        <a:effectLst/>
                        <a:latin typeface="Trebuchet MS" panose="020B0603020202020204" pitchFamily="34" charset="0"/>
                      </a:endParaRPr>
                    </a:p>
                  </a:txBody>
                  <a:tcPr marL="9525" marR="9525" marT="9525" marB="0">
                    <a:solidFill>
                      <a:srgbClr val="C6F884"/>
                    </a:solidFill>
                  </a:tcPr>
                </a:tc>
                <a:tc>
                  <a:txBody>
                    <a:bodyPr/>
                    <a:lstStyle/>
                    <a:p>
                      <a:pPr algn="ctr" fontAlgn="t"/>
                      <a:r>
                        <a:rPr lang="en-US" sz="1200" b="1" u="none" strike="noStrike" dirty="0">
                          <a:effectLst/>
                        </a:rPr>
                        <a:t>YEAR SAMPLED</a:t>
                      </a:r>
                      <a:endParaRPr lang="en-US" sz="1200" b="1" i="0" u="none" strike="noStrike" dirty="0">
                        <a:solidFill>
                          <a:srgbClr val="000000"/>
                        </a:solidFill>
                        <a:effectLst/>
                        <a:latin typeface="Trebuchet MS" panose="020B0603020202020204" pitchFamily="34" charset="0"/>
                      </a:endParaRPr>
                    </a:p>
                  </a:txBody>
                  <a:tcPr marL="9525" marR="9525" marT="9525" marB="0">
                    <a:solidFill>
                      <a:srgbClr val="C6F884"/>
                    </a:solidFill>
                  </a:tcPr>
                </a:tc>
                <a:tc>
                  <a:txBody>
                    <a:bodyPr/>
                    <a:lstStyle/>
                    <a:p>
                      <a:pPr algn="ctr" fontAlgn="ctr"/>
                      <a:r>
                        <a:rPr lang="en-US" sz="1200" b="1" u="none" strike="noStrike" dirty="0">
                          <a:effectLst/>
                        </a:rPr>
                        <a:t>#SAMPLE &gt; ACTION LIMITS</a:t>
                      </a:r>
                      <a:endParaRPr lang="en-US" sz="1200" b="1" i="0" u="none" strike="noStrike" dirty="0">
                        <a:solidFill>
                          <a:srgbClr val="000000"/>
                        </a:solidFill>
                        <a:effectLst/>
                        <a:latin typeface="Trebuchet MS" panose="020B0603020202020204" pitchFamily="34" charset="0"/>
                      </a:endParaRPr>
                    </a:p>
                  </a:txBody>
                  <a:tcPr marL="9525" marR="9525" marT="9525" marB="0" anchor="ctr">
                    <a:solidFill>
                      <a:srgbClr val="C6F884"/>
                    </a:solidFill>
                  </a:tcPr>
                </a:tc>
                <a:tc>
                  <a:txBody>
                    <a:bodyPr/>
                    <a:lstStyle/>
                    <a:p>
                      <a:pPr marL="0" marR="0" indent="0" algn="ctr" defTabSz="914400" rtl="0" eaLnBrk="1" fontAlgn="t" latinLnBrk="0" hangingPunct="1">
                        <a:lnSpc>
                          <a:spcPct val="100000"/>
                        </a:lnSpc>
                        <a:spcBef>
                          <a:spcPts val="0"/>
                        </a:spcBef>
                        <a:spcAft>
                          <a:spcPts val="0"/>
                        </a:spcAft>
                        <a:buClrTx/>
                        <a:buSzTx/>
                        <a:buFontTx/>
                        <a:buNone/>
                        <a:tabLst/>
                        <a:defRPr/>
                      </a:pPr>
                      <a:r>
                        <a:rPr lang="en-US" sz="1200" b="1" u="none" strike="noStrike" dirty="0">
                          <a:effectLst/>
                        </a:rPr>
                        <a:t>TYPICAL SOURCE OF CONTAMINANTS</a:t>
                      </a:r>
                      <a:endParaRPr lang="en-US" sz="1200" b="1" i="0" u="none" strike="noStrike" dirty="0">
                        <a:solidFill>
                          <a:srgbClr val="000000"/>
                        </a:solidFill>
                        <a:effectLst/>
                        <a:latin typeface="Trebuchet MS" panose="020B0603020202020204" pitchFamily="34" charset="0"/>
                      </a:endParaRPr>
                    </a:p>
                    <a:p>
                      <a:pPr algn="ctr" fontAlgn="t"/>
                      <a:r>
                        <a:rPr lang="en-US" sz="1200" b="1" u="none" strike="noStrike" dirty="0">
                          <a:effectLst/>
                        </a:rPr>
                        <a:t> </a:t>
                      </a:r>
                      <a:endParaRPr lang="en-US" sz="1200" b="1" i="0" u="none" strike="noStrike" dirty="0">
                        <a:solidFill>
                          <a:srgbClr val="000000"/>
                        </a:solidFill>
                        <a:effectLst/>
                        <a:latin typeface="Trebuchet MS" panose="020B0603020202020204" pitchFamily="34" charset="0"/>
                      </a:endParaRPr>
                    </a:p>
                  </a:txBody>
                  <a:tcPr marL="9525" marR="9525" marT="9525" marB="0">
                    <a:solidFill>
                      <a:srgbClr val="C6F884"/>
                    </a:solidFill>
                  </a:tcPr>
                </a:tc>
                <a:extLst>
                  <a:ext uri="{0D108BD9-81ED-4DB2-BD59-A6C34878D82A}">
                    <a16:rowId xmlns:a16="http://schemas.microsoft.com/office/drawing/2014/main" val="10001"/>
                  </a:ext>
                </a:extLst>
              </a:tr>
              <a:tr h="376810">
                <a:tc>
                  <a:txBody>
                    <a:bodyPr/>
                    <a:lstStyle/>
                    <a:p>
                      <a:pPr algn="ctr" fontAlgn="ctr"/>
                      <a:r>
                        <a:rPr lang="en-US" sz="1200" b="1" u="none" strike="noStrike" dirty="0">
                          <a:effectLst/>
                          <a:latin typeface="+mn-lt"/>
                        </a:rPr>
                        <a:t>Copper</a:t>
                      </a:r>
                      <a:endParaRPr lang="en-US" sz="1200" b="1" i="0" u="none" strike="noStrike" dirty="0">
                        <a:solidFill>
                          <a:srgbClr val="000000"/>
                        </a:solidFill>
                        <a:effectLst/>
                        <a:latin typeface="+mn-lt"/>
                      </a:endParaRPr>
                    </a:p>
                  </a:txBody>
                  <a:tcPr marL="9525" marR="9525" marT="9525" marB="0" anchor="ctr">
                    <a:noFill/>
                  </a:tcPr>
                </a:tc>
                <a:tc>
                  <a:txBody>
                    <a:bodyPr/>
                    <a:lstStyle/>
                    <a:p>
                      <a:pPr algn="ctr" fontAlgn="ctr"/>
                      <a:r>
                        <a:rPr lang="en-US" sz="1200" b="1" u="none" strike="noStrike" dirty="0">
                          <a:effectLst/>
                          <a:latin typeface="+mn-lt"/>
                        </a:rPr>
                        <a:t>Mg/l</a:t>
                      </a:r>
                      <a:endParaRPr lang="en-US" sz="1200" b="1" i="0" u="none" strike="noStrike" dirty="0">
                        <a:solidFill>
                          <a:srgbClr val="000000"/>
                        </a:solidFill>
                        <a:effectLst/>
                        <a:latin typeface="+mn-lt"/>
                      </a:endParaRPr>
                    </a:p>
                  </a:txBody>
                  <a:tcPr marL="9525" marR="9525" marT="9525" marB="0" anchor="ctr">
                    <a:noFill/>
                  </a:tcPr>
                </a:tc>
                <a:tc>
                  <a:txBody>
                    <a:bodyPr/>
                    <a:lstStyle/>
                    <a:p>
                      <a:pPr algn="ctr" fontAlgn="ctr"/>
                      <a:r>
                        <a:rPr lang="en-US" sz="1200" b="1" u="none" strike="noStrike" dirty="0">
                          <a:effectLst/>
                          <a:latin typeface="+mn-lt"/>
                        </a:rPr>
                        <a:t>1.3</a:t>
                      </a:r>
                      <a:endParaRPr lang="en-US" sz="1200" b="1" i="0" u="none" strike="noStrike" dirty="0">
                        <a:solidFill>
                          <a:srgbClr val="000000"/>
                        </a:solidFill>
                        <a:effectLst/>
                        <a:latin typeface="+mn-lt"/>
                      </a:endParaRPr>
                    </a:p>
                  </a:txBody>
                  <a:tcPr marL="9525" marR="9525" marT="9525" marB="0" anchor="ctr">
                    <a:noFill/>
                  </a:tcPr>
                </a:tc>
                <a:tc>
                  <a:txBody>
                    <a:bodyPr/>
                    <a:lstStyle/>
                    <a:p>
                      <a:pPr algn="ctr" fontAlgn="ctr"/>
                      <a:r>
                        <a:rPr lang="en-US" sz="1200" b="1" u="none" strike="noStrike" dirty="0">
                          <a:effectLst/>
                          <a:latin typeface="+mn-lt"/>
                        </a:rPr>
                        <a:t>0.3</a:t>
                      </a:r>
                      <a:endParaRPr lang="en-US" sz="1200" b="1" i="0" u="none" strike="noStrike" dirty="0">
                        <a:solidFill>
                          <a:srgbClr val="000000"/>
                        </a:solidFill>
                        <a:effectLst/>
                        <a:latin typeface="+mn-lt"/>
                      </a:endParaRPr>
                    </a:p>
                  </a:txBody>
                  <a:tcPr marL="9525" marR="9525" marT="9525" marB="0" anchor="ctr">
                    <a:noFill/>
                  </a:tcPr>
                </a:tc>
                <a:tc>
                  <a:txBody>
                    <a:bodyPr/>
                    <a:lstStyle/>
                    <a:p>
                      <a:pPr algn="ctr" fontAlgn="ctr"/>
                      <a:r>
                        <a:rPr lang="en-US" sz="1200" b="1" u="none" strike="noStrike" dirty="0">
                          <a:effectLst/>
                          <a:latin typeface="+mn-lt"/>
                        </a:rPr>
                        <a:t>0.05</a:t>
                      </a:r>
                      <a:endParaRPr lang="en-US" sz="1200" b="1" i="0" u="none" strike="noStrike" dirty="0">
                        <a:solidFill>
                          <a:srgbClr val="000000"/>
                        </a:solidFill>
                        <a:effectLst/>
                        <a:latin typeface="+mn-lt"/>
                      </a:endParaRPr>
                    </a:p>
                  </a:txBody>
                  <a:tcPr marL="9525" marR="9525" marT="9525" marB="0" anchor="ctr">
                    <a:noFill/>
                  </a:tcPr>
                </a:tc>
                <a:tc>
                  <a:txBody>
                    <a:bodyPr/>
                    <a:lstStyle/>
                    <a:p>
                      <a:pPr algn="ctr" fontAlgn="ctr"/>
                      <a:r>
                        <a:rPr lang="en-US" sz="1200" b="1" i="0" u="none" strike="noStrike" dirty="0">
                          <a:solidFill>
                            <a:srgbClr val="000000"/>
                          </a:solidFill>
                          <a:effectLst/>
                          <a:latin typeface="+mn-lt"/>
                        </a:rPr>
                        <a:t>20</a:t>
                      </a:r>
                    </a:p>
                  </a:txBody>
                  <a:tcPr marL="9525" marR="9525" marT="9525" marB="0" anchor="ctr">
                    <a:noFill/>
                  </a:tcPr>
                </a:tc>
                <a:tc>
                  <a:txBody>
                    <a:bodyPr/>
                    <a:lstStyle/>
                    <a:p>
                      <a:pPr algn="ctr" fontAlgn="ctr"/>
                      <a:r>
                        <a:rPr lang="en-US" sz="1200" b="1" u="none" strike="noStrike" dirty="0">
                          <a:effectLst/>
                          <a:latin typeface="+mn-lt"/>
                        </a:rPr>
                        <a:t>0.124</a:t>
                      </a:r>
                      <a:endParaRPr lang="en-US" sz="1200" b="1" i="0" u="none" strike="noStrike" dirty="0">
                        <a:solidFill>
                          <a:srgbClr val="000000"/>
                        </a:solidFill>
                        <a:effectLst/>
                        <a:latin typeface="+mn-lt"/>
                      </a:endParaRPr>
                    </a:p>
                  </a:txBody>
                  <a:tcPr marL="9525" marR="9525" marT="9525" marB="0" anchor="ctr">
                    <a:noFill/>
                  </a:tcPr>
                </a:tc>
                <a:tc>
                  <a:txBody>
                    <a:bodyPr/>
                    <a:lstStyle/>
                    <a:p>
                      <a:pPr algn="ctr" fontAlgn="ctr"/>
                      <a:r>
                        <a:rPr lang="en-US" sz="1200" b="1" u="none" strike="noStrike" dirty="0">
                          <a:effectLst/>
                          <a:latin typeface="+mn-lt"/>
                        </a:rPr>
                        <a:t>2023</a:t>
                      </a:r>
                      <a:endParaRPr lang="en-US" sz="1200" b="1" i="0" u="none" strike="noStrike" dirty="0">
                        <a:solidFill>
                          <a:srgbClr val="000000"/>
                        </a:solidFill>
                        <a:effectLst/>
                        <a:latin typeface="+mn-lt"/>
                      </a:endParaRPr>
                    </a:p>
                  </a:txBody>
                  <a:tcPr marL="9525" marR="9525" marT="9525" marB="0" anchor="ctr">
                    <a:noFill/>
                  </a:tcPr>
                </a:tc>
                <a:tc>
                  <a:txBody>
                    <a:bodyPr/>
                    <a:lstStyle/>
                    <a:p>
                      <a:pPr algn="ctr" fontAlgn="ctr"/>
                      <a:r>
                        <a:rPr lang="en-US" sz="1200" b="1" u="none" strike="noStrike" dirty="0">
                          <a:effectLst/>
                          <a:latin typeface="+mn-lt"/>
                        </a:rPr>
                        <a:t>0</a:t>
                      </a:r>
                      <a:endParaRPr lang="en-US" sz="1200" b="1" i="0" u="none" strike="noStrike" dirty="0">
                        <a:solidFill>
                          <a:srgbClr val="000000"/>
                        </a:solidFill>
                        <a:effectLst/>
                        <a:latin typeface="+mn-lt"/>
                      </a:endParaRPr>
                    </a:p>
                  </a:txBody>
                  <a:tcPr marL="9525" marR="9525" marT="9525" marB="0" anchor="ctr">
                    <a:noFill/>
                  </a:tcPr>
                </a:tc>
                <a:tc>
                  <a:txBody>
                    <a:bodyPr/>
                    <a:lstStyle/>
                    <a:p>
                      <a:pPr algn="l" fontAlgn="ctr"/>
                      <a:r>
                        <a:rPr lang="en-US" sz="1200" b="1" u="none" strike="noStrike" dirty="0">
                          <a:effectLst/>
                          <a:latin typeface="+mn-lt"/>
                        </a:rPr>
                        <a:t>Internal corrosion of household plumbing systems; erosion of natural deposits; leaching from wood preservatives</a:t>
                      </a:r>
                      <a:endParaRPr lang="en-US" sz="1200" b="1" i="0" u="none" strike="noStrike" dirty="0">
                        <a:solidFill>
                          <a:srgbClr val="000000"/>
                        </a:solidFill>
                        <a:effectLst/>
                        <a:latin typeface="+mn-lt"/>
                      </a:endParaRPr>
                    </a:p>
                  </a:txBody>
                  <a:tcPr marL="9525" marR="9525" marT="9525" marB="0" anchor="ctr">
                    <a:noFill/>
                  </a:tcPr>
                </a:tc>
                <a:extLst>
                  <a:ext uri="{0D108BD9-81ED-4DB2-BD59-A6C34878D82A}">
                    <a16:rowId xmlns:a16="http://schemas.microsoft.com/office/drawing/2014/main" val="10002"/>
                  </a:ext>
                </a:extLst>
              </a:tr>
              <a:tr h="560433">
                <a:tc>
                  <a:txBody>
                    <a:bodyPr/>
                    <a:lstStyle/>
                    <a:p>
                      <a:pPr algn="ctr" fontAlgn="ctr"/>
                      <a:r>
                        <a:rPr lang="en-US" sz="1200" b="1" u="none" strike="noStrike" dirty="0">
                          <a:effectLst/>
                          <a:latin typeface="+mn-lt"/>
                        </a:rPr>
                        <a:t>Lead</a:t>
                      </a:r>
                      <a:endParaRPr lang="en-US" sz="1200" b="1" i="0" u="none" strike="noStrike" dirty="0">
                        <a:solidFill>
                          <a:srgbClr val="000000"/>
                        </a:solidFill>
                        <a:effectLst/>
                        <a:latin typeface="+mn-lt"/>
                      </a:endParaRPr>
                    </a:p>
                  </a:txBody>
                  <a:tcPr marL="9525" marR="9525" marT="9525" marB="0" anchor="ctr">
                    <a:noFill/>
                  </a:tcPr>
                </a:tc>
                <a:tc>
                  <a:txBody>
                    <a:bodyPr/>
                    <a:lstStyle/>
                    <a:p>
                      <a:pPr algn="ctr" fontAlgn="ctr"/>
                      <a:r>
                        <a:rPr lang="en-US" sz="1200" b="1" u="none" strike="noStrike" dirty="0">
                          <a:effectLst/>
                          <a:latin typeface="+mn-lt"/>
                        </a:rPr>
                        <a:t>Mg/l</a:t>
                      </a:r>
                      <a:endParaRPr lang="en-US" sz="1200" b="1" i="0" u="none" strike="noStrike" dirty="0">
                        <a:solidFill>
                          <a:srgbClr val="000000"/>
                        </a:solidFill>
                        <a:effectLst/>
                        <a:latin typeface="+mn-lt"/>
                      </a:endParaRPr>
                    </a:p>
                  </a:txBody>
                  <a:tcPr marL="9525" marR="9525" marT="9525" marB="0" anchor="ctr">
                    <a:noFill/>
                  </a:tcPr>
                </a:tc>
                <a:tc>
                  <a:txBody>
                    <a:bodyPr/>
                    <a:lstStyle/>
                    <a:p>
                      <a:pPr algn="ctr" fontAlgn="ctr"/>
                      <a:r>
                        <a:rPr lang="en-US" sz="1200" b="1" u="none" strike="noStrike" dirty="0">
                          <a:effectLst/>
                          <a:latin typeface="+mn-lt"/>
                        </a:rPr>
                        <a:t>15</a:t>
                      </a:r>
                      <a:endParaRPr lang="en-US" sz="1200" b="1" i="0" u="none" strike="noStrike" dirty="0">
                        <a:solidFill>
                          <a:srgbClr val="000000"/>
                        </a:solidFill>
                        <a:effectLst/>
                        <a:latin typeface="+mn-lt"/>
                      </a:endParaRPr>
                    </a:p>
                  </a:txBody>
                  <a:tcPr marL="9525" marR="9525" marT="9525" marB="0" anchor="ctr">
                    <a:noFill/>
                  </a:tcPr>
                </a:tc>
                <a:tc>
                  <a:txBody>
                    <a:bodyPr/>
                    <a:lstStyle/>
                    <a:p>
                      <a:pPr algn="ctr" fontAlgn="ctr"/>
                      <a:r>
                        <a:rPr lang="en-US" sz="1200" b="1" u="none" strike="noStrike" dirty="0">
                          <a:effectLst/>
                          <a:latin typeface="+mn-lt"/>
                        </a:rPr>
                        <a:t>0.2</a:t>
                      </a:r>
                      <a:endParaRPr lang="en-US" sz="1200" b="1" i="0" u="none" strike="noStrike" dirty="0">
                        <a:solidFill>
                          <a:srgbClr val="000000"/>
                        </a:solidFill>
                        <a:effectLst/>
                        <a:latin typeface="+mn-lt"/>
                      </a:endParaRPr>
                    </a:p>
                  </a:txBody>
                  <a:tcPr marL="9525" marR="9525" marT="9525" marB="0" anchor="ctr">
                    <a:noFill/>
                  </a:tcPr>
                </a:tc>
                <a:tc>
                  <a:txBody>
                    <a:bodyPr/>
                    <a:lstStyle/>
                    <a:p>
                      <a:pPr algn="ctr" fontAlgn="ctr"/>
                      <a:r>
                        <a:rPr lang="en-US" sz="1200" b="1" u="none" strike="noStrike" dirty="0">
                          <a:effectLst/>
                          <a:latin typeface="+mn-lt"/>
                        </a:rPr>
                        <a:t>5</a:t>
                      </a:r>
                      <a:endParaRPr lang="en-US" sz="1200" b="1" i="0" u="none" strike="noStrike" dirty="0">
                        <a:solidFill>
                          <a:srgbClr val="000000"/>
                        </a:solidFill>
                        <a:effectLst/>
                        <a:latin typeface="+mn-lt"/>
                      </a:endParaRPr>
                    </a:p>
                  </a:txBody>
                  <a:tcPr marL="9525" marR="9525" marT="9525" marB="0" anchor="ctr">
                    <a:noFill/>
                  </a:tcPr>
                </a:tc>
                <a:tc>
                  <a:txBody>
                    <a:bodyPr/>
                    <a:lstStyle/>
                    <a:p>
                      <a:pPr algn="ctr" fontAlgn="ctr"/>
                      <a:r>
                        <a:rPr lang="en-US" sz="1200" b="1" i="0" u="none" strike="noStrike" dirty="0">
                          <a:solidFill>
                            <a:srgbClr val="000000"/>
                          </a:solidFill>
                          <a:effectLst/>
                          <a:latin typeface="+mn-lt"/>
                        </a:rPr>
                        <a:t>20</a:t>
                      </a:r>
                    </a:p>
                  </a:txBody>
                  <a:tcPr marL="9525" marR="9525" marT="9525" marB="0" anchor="ctr">
                    <a:noFill/>
                  </a:tcPr>
                </a:tc>
                <a:tc>
                  <a:txBody>
                    <a:bodyPr/>
                    <a:lstStyle/>
                    <a:p>
                      <a:pPr algn="ctr" fontAlgn="ctr"/>
                      <a:r>
                        <a:rPr lang="en-US" sz="1200" b="1" i="0" u="none" strike="noStrike" dirty="0">
                          <a:solidFill>
                            <a:srgbClr val="000000"/>
                          </a:solidFill>
                          <a:effectLst/>
                          <a:latin typeface="+mn-lt"/>
                        </a:rPr>
                        <a:t>.000576</a:t>
                      </a:r>
                    </a:p>
                  </a:txBody>
                  <a:tcPr marL="9525" marR="9525" marT="9525" marB="0" anchor="ctr">
                    <a:noFill/>
                  </a:tcPr>
                </a:tc>
                <a:tc>
                  <a:txBody>
                    <a:bodyPr/>
                    <a:lstStyle/>
                    <a:p>
                      <a:pPr algn="ctr" fontAlgn="ctr"/>
                      <a:r>
                        <a:rPr lang="en-US" sz="1200" b="1" u="none" strike="noStrike" dirty="0">
                          <a:effectLst/>
                          <a:latin typeface="+mn-lt"/>
                        </a:rPr>
                        <a:t>2023</a:t>
                      </a:r>
                      <a:endParaRPr lang="en-US" sz="1200" b="1" i="0" u="none" strike="noStrike" dirty="0">
                        <a:solidFill>
                          <a:srgbClr val="000000"/>
                        </a:solidFill>
                        <a:effectLst/>
                        <a:latin typeface="+mn-lt"/>
                      </a:endParaRPr>
                    </a:p>
                  </a:txBody>
                  <a:tcPr marL="9525" marR="9525" marT="9525" marB="0" anchor="ctr">
                    <a:noFill/>
                  </a:tcPr>
                </a:tc>
                <a:tc>
                  <a:txBody>
                    <a:bodyPr/>
                    <a:lstStyle/>
                    <a:p>
                      <a:pPr algn="ctr" fontAlgn="ctr"/>
                      <a:r>
                        <a:rPr lang="en-US" sz="1200" b="1" u="none" strike="noStrike" dirty="0">
                          <a:effectLst/>
                          <a:latin typeface="+mn-lt"/>
                        </a:rPr>
                        <a:t>0</a:t>
                      </a:r>
                      <a:endParaRPr lang="en-US" sz="1200" b="1" i="0" u="none" strike="noStrike" dirty="0">
                        <a:solidFill>
                          <a:srgbClr val="000000"/>
                        </a:solidFill>
                        <a:effectLst/>
                        <a:latin typeface="+mn-lt"/>
                      </a:endParaRPr>
                    </a:p>
                  </a:txBody>
                  <a:tcPr marL="9525" marR="9525" marT="9525" marB="0" anchor="ctr">
                    <a:noFill/>
                  </a:tcPr>
                </a:tc>
                <a:tc>
                  <a:txBody>
                    <a:bodyPr/>
                    <a:lstStyle/>
                    <a:p>
                      <a:pPr algn="l" fontAlgn="ctr"/>
                      <a:r>
                        <a:rPr lang="en-US" sz="1200" b="1" u="none" strike="noStrike" dirty="0">
                          <a:effectLst/>
                          <a:latin typeface="+mn-lt"/>
                        </a:rPr>
                        <a:t>Internal corrosion of household water plumbing systems; discharges from industrial manufacturers; erosion of natural deposits</a:t>
                      </a:r>
                      <a:endParaRPr lang="en-US" sz="1200" b="1" i="0" u="none" strike="noStrike" dirty="0">
                        <a:solidFill>
                          <a:srgbClr val="000000"/>
                        </a:solidFill>
                        <a:effectLst/>
                        <a:latin typeface="+mn-lt"/>
                      </a:endParaRPr>
                    </a:p>
                  </a:txBody>
                  <a:tcPr marL="9525" marR="9525" marT="9525" marB="0" anchor="ctr">
                    <a:noFill/>
                  </a:tcPr>
                </a:tc>
                <a:extLst>
                  <a:ext uri="{0D108BD9-81ED-4DB2-BD59-A6C34878D82A}">
                    <a16:rowId xmlns:a16="http://schemas.microsoft.com/office/drawing/2014/main" val="10003"/>
                  </a:ext>
                </a:extLst>
              </a:tr>
            </a:tbl>
          </a:graphicData>
        </a:graphic>
      </p:graphicFrame>
    </p:spTree>
    <p:extLst>
      <p:ext uri="{BB962C8B-B14F-4D97-AF65-F5344CB8AC3E}">
        <p14:creationId xmlns:p14="http://schemas.microsoft.com/office/powerpoint/2010/main" val="2014370421"/>
      </p:ext>
    </p:extLst>
  </p:cSld>
  <p:clrMapOvr>
    <a:masterClrMapping/>
  </p:clrMapOvr>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4" name="Picture 3"/>
          <p:cNvPicPr>
            <a:picLocks noChangeAspect="1"/>
          </p:cNvPicPr>
          <p:nvPr/>
        </p:nvPicPr>
        <p:blipFill rotWithShape="1">
          <a:blip r:embed="rId3">
            <a:extLst>
              <a:ext uri="{28A0092B-C50C-407E-A947-70E740481C1C}">
                <a14:useLocalDpi xmlns:a14="http://schemas.microsoft.com/office/drawing/2010/main" val="0"/>
              </a:ext>
            </a:extLst>
          </a:blip>
          <a:srcRect t="53845" r="183" b="6908"/>
          <a:stretch/>
        </p:blipFill>
        <p:spPr>
          <a:xfrm>
            <a:off x="0" y="4999512"/>
            <a:ext cx="12192000" cy="1910851"/>
          </a:xfrm>
          <a:prstGeom prst="rect">
            <a:avLst/>
          </a:prstGeom>
        </p:spPr>
      </p:pic>
      <p:sp>
        <p:nvSpPr>
          <p:cNvPr id="2" name="Slide Number Placeholder 1"/>
          <p:cNvSpPr>
            <a:spLocks noGrp="1"/>
          </p:cNvSpPr>
          <p:nvPr>
            <p:ph type="sldNum" sz="quarter" idx="12"/>
          </p:nvPr>
        </p:nvSpPr>
        <p:spPr/>
        <p:txBody>
          <a:bodyPr/>
          <a:lstStyle/>
          <a:p>
            <a:fld id="{36473209-A7B4-4B0A-9E26-57D15F470246}" type="slidenum">
              <a:rPr lang="en-US" sz="1600" b="1" smtClean="0">
                <a:solidFill>
                  <a:schemeClr val="tx1"/>
                </a:solidFill>
              </a:rPr>
              <a:t>11</a:t>
            </a:fld>
            <a:endParaRPr lang="en-US" sz="1600" b="1" dirty="0">
              <a:solidFill>
                <a:schemeClr val="tx1"/>
              </a:solidFill>
            </a:endParaRPr>
          </a:p>
        </p:txBody>
      </p:sp>
      <p:graphicFrame>
        <p:nvGraphicFramePr>
          <p:cNvPr id="12" name="Table 11"/>
          <p:cNvGraphicFramePr>
            <a:graphicFrameLocks noGrp="1"/>
          </p:cNvGraphicFramePr>
          <p:nvPr>
            <p:extLst>
              <p:ext uri="{D42A27DB-BD31-4B8C-83A1-F6EECF244321}">
                <p14:modId xmlns:p14="http://schemas.microsoft.com/office/powerpoint/2010/main" val="585344145"/>
              </p:ext>
            </p:extLst>
          </p:nvPr>
        </p:nvGraphicFramePr>
        <p:xfrm>
          <a:off x="0" y="0"/>
          <a:ext cx="12192000" cy="1330035"/>
        </p:xfrm>
        <a:graphic>
          <a:graphicData uri="http://schemas.openxmlformats.org/drawingml/2006/table">
            <a:tbl>
              <a:tblPr>
                <a:tableStyleId>{5C22544A-7EE6-4342-B048-85BDC9FD1C3A}</a:tableStyleId>
              </a:tblPr>
              <a:tblGrid>
                <a:gridCol w="1411200">
                  <a:extLst>
                    <a:ext uri="{9D8B030D-6E8A-4147-A177-3AD203B41FA5}">
                      <a16:colId xmlns:a16="http://schemas.microsoft.com/office/drawing/2014/main" val="20000"/>
                    </a:ext>
                  </a:extLst>
                </a:gridCol>
                <a:gridCol w="662400">
                  <a:extLst>
                    <a:ext uri="{9D8B030D-6E8A-4147-A177-3AD203B41FA5}">
                      <a16:colId xmlns:a16="http://schemas.microsoft.com/office/drawing/2014/main" val="20001"/>
                    </a:ext>
                  </a:extLst>
                </a:gridCol>
                <a:gridCol w="604800">
                  <a:extLst>
                    <a:ext uri="{9D8B030D-6E8A-4147-A177-3AD203B41FA5}">
                      <a16:colId xmlns:a16="http://schemas.microsoft.com/office/drawing/2014/main" val="20002"/>
                    </a:ext>
                  </a:extLst>
                </a:gridCol>
                <a:gridCol w="604800">
                  <a:extLst>
                    <a:ext uri="{9D8B030D-6E8A-4147-A177-3AD203B41FA5}">
                      <a16:colId xmlns:a16="http://schemas.microsoft.com/office/drawing/2014/main" val="20003"/>
                    </a:ext>
                  </a:extLst>
                </a:gridCol>
                <a:gridCol w="604800">
                  <a:extLst>
                    <a:ext uri="{9D8B030D-6E8A-4147-A177-3AD203B41FA5}">
                      <a16:colId xmlns:a16="http://schemas.microsoft.com/office/drawing/2014/main" val="20004"/>
                    </a:ext>
                  </a:extLst>
                </a:gridCol>
                <a:gridCol w="604800">
                  <a:extLst>
                    <a:ext uri="{9D8B030D-6E8A-4147-A177-3AD203B41FA5}">
                      <a16:colId xmlns:a16="http://schemas.microsoft.com/office/drawing/2014/main" val="20005"/>
                    </a:ext>
                  </a:extLst>
                </a:gridCol>
                <a:gridCol w="763200">
                  <a:extLst>
                    <a:ext uri="{9D8B030D-6E8A-4147-A177-3AD203B41FA5}">
                      <a16:colId xmlns:a16="http://schemas.microsoft.com/office/drawing/2014/main" val="20006"/>
                    </a:ext>
                  </a:extLst>
                </a:gridCol>
                <a:gridCol w="1075200">
                  <a:extLst>
                    <a:ext uri="{9D8B030D-6E8A-4147-A177-3AD203B41FA5}">
                      <a16:colId xmlns:a16="http://schemas.microsoft.com/office/drawing/2014/main" val="20007"/>
                    </a:ext>
                  </a:extLst>
                </a:gridCol>
                <a:gridCol w="1497600">
                  <a:extLst>
                    <a:ext uri="{9D8B030D-6E8A-4147-A177-3AD203B41FA5}">
                      <a16:colId xmlns:a16="http://schemas.microsoft.com/office/drawing/2014/main" val="20008"/>
                    </a:ext>
                  </a:extLst>
                </a:gridCol>
                <a:gridCol w="4363200">
                  <a:extLst>
                    <a:ext uri="{9D8B030D-6E8A-4147-A177-3AD203B41FA5}">
                      <a16:colId xmlns:a16="http://schemas.microsoft.com/office/drawing/2014/main" val="20009"/>
                    </a:ext>
                  </a:extLst>
                </a:gridCol>
              </a:tblGrid>
              <a:tr h="419299">
                <a:tc gridSpan="10">
                  <a:txBody>
                    <a:bodyPr/>
                    <a:lstStyle/>
                    <a:p>
                      <a:pPr algn="ctr" fontAlgn="ctr"/>
                      <a:r>
                        <a:rPr lang="en-US" sz="1200" b="1" u="none" strike="noStrike" dirty="0">
                          <a:effectLst/>
                        </a:rPr>
                        <a:t>BACTERIOLOGIAL CONTAMINANTs</a:t>
                      </a:r>
                      <a:endParaRPr lang="en-US" sz="1200" b="1" i="0" u="none" strike="noStrike" dirty="0">
                        <a:solidFill>
                          <a:srgbClr val="000000"/>
                        </a:solidFill>
                        <a:effectLst/>
                        <a:latin typeface="Trebuchet MS" panose="020B0603020202020204" pitchFamily="34" charset="0"/>
                      </a:endParaRPr>
                    </a:p>
                  </a:txBody>
                  <a:tcPr marL="9525" marR="9525" marT="9525" marB="0" anchor="ctr">
                    <a:solidFill>
                      <a:srgbClr val="CBEDE7"/>
                    </a:solidFill>
                  </a:tcPr>
                </a:tc>
                <a:tc hMerge="1">
                  <a:txBody>
                    <a:bodyPr/>
                    <a:lstStyle/>
                    <a:p>
                      <a:endParaRPr lang="en-US"/>
                    </a:p>
                  </a:txBody>
                  <a:tcPr/>
                </a:tc>
                <a:tc hMerge="1">
                  <a:txBody>
                    <a:bodyPr/>
                    <a:lstStyle/>
                    <a:p>
                      <a:endParaRPr lang="en-US"/>
                    </a:p>
                  </a:txBody>
                  <a:tcPr/>
                </a:tc>
                <a:tc hMerge="1">
                  <a:txBody>
                    <a:bodyPr/>
                    <a:lstStyle/>
                    <a:p>
                      <a:endParaRPr lang="en-US"/>
                    </a:p>
                  </a:txBody>
                  <a:tcPr/>
                </a:tc>
                <a:tc hMerge="1">
                  <a:txBody>
                    <a:bodyPr/>
                    <a:lstStyle/>
                    <a:p>
                      <a:endParaRPr lang="en-US"/>
                    </a:p>
                  </a:txBody>
                  <a:tcPr/>
                </a:tc>
                <a:tc hMerge="1">
                  <a:txBody>
                    <a:bodyPr/>
                    <a:lstStyle/>
                    <a:p>
                      <a:endParaRPr lang="en-US"/>
                    </a:p>
                  </a:txBody>
                  <a:tcPr/>
                </a:tc>
                <a:tc hMerge="1">
                  <a:txBody>
                    <a:bodyPr/>
                    <a:lstStyle/>
                    <a:p>
                      <a:endParaRPr lang="en-US"/>
                    </a:p>
                  </a:txBody>
                  <a:tcPr/>
                </a:tc>
                <a:tc hMerge="1">
                  <a:txBody>
                    <a:bodyPr/>
                    <a:lstStyle/>
                    <a:p>
                      <a:endParaRPr lang="en-US"/>
                    </a:p>
                  </a:txBody>
                  <a:tcPr/>
                </a:tc>
                <a:tc hMerge="1">
                  <a:txBody>
                    <a:bodyPr/>
                    <a:lstStyle/>
                    <a:p>
                      <a:endParaRPr lang="en-US"/>
                    </a:p>
                  </a:txBody>
                  <a:tcPr/>
                </a:tc>
                <a:tc hMerge="1">
                  <a:txBody>
                    <a:bodyPr/>
                    <a:lstStyle/>
                    <a:p>
                      <a:endParaRPr lang="en-US"/>
                    </a:p>
                  </a:txBody>
                  <a:tcPr/>
                </a:tc>
                <a:extLst>
                  <a:ext uri="{0D108BD9-81ED-4DB2-BD59-A6C34878D82A}">
                    <a16:rowId xmlns:a16="http://schemas.microsoft.com/office/drawing/2014/main" val="10000"/>
                  </a:ext>
                </a:extLst>
              </a:tr>
              <a:tr h="311093">
                <a:tc>
                  <a:txBody>
                    <a:bodyPr/>
                    <a:lstStyle/>
                    <a:p>
                      <a:pPr algn="ctr" fontAlgn="t"/>
                      <a:r>
                        <a:rPr lang="en-US" sz="1200" b="1" u="none" strike="noStrike" dirty="0">
                          <a:effectLst/>
                        </a:rPr>
                        <a:t>CONTAMINANT</a:t>
                      </a:r>
                      <a:endParaRPr lang="en-US" sz="1200" b="1" i="0" u="none" strike="noStrike" dirty="0">
                        <a:solidFill>
                          <a:srgbClr val="000000"/>
                        </a:solidFill>
                        <a:effectLst/>
                        <a:latin typeface="Trebuchet MS" panose="020B0603020202020204" pitchFamily="34" charset="0"/>
                      </a:endParaRPr>
                    </a:p>
                  </a:txBody>
                  <a:tcPr marL="9525" marR="9525" marT="9525" marB="0">
                    <a:solidFill>
                      <a:srgbClr val="C6F884"/>
                    </a:solidFill>
                  </a:tcPr>
                </a:tc>
                <a:tc>
                  <a:txBody>
                    <a:bodyPr/>
                    <a:lstStyle/>
                    <a:p>
                      <a:pPr algn="ctr" fontAlgn="t"/>
                      <a:r>
                        <a:rPr lang="en-US" sz="1200" b="1" u="none" strike="noStrike" dirty="0">
                          <a:effectLst/>
                        </a:rPr>
                        <a:t>UNITS</a:t>
                      </a:r>
                      <a:endParaRPr lang="en-US" sz="1200" b="1" i="0" u="none" strike="noStrike" dirty="0">
                        <a:solidFill>
                          <a:srgbClr val="000000"/>
                        </a:solidFill>
                        <a:effectLst/>
                        <a:latin typeface="Trebuchet MS" panose="020B0603020202020204" pitchFamily="34" charset="0"/>
                      </a:endParaRPr>
                    </a:p>
                  </a:txBody>
                  <a:tcPr marL="9525" marR="9525" marT="9525" marB="0">
                    <a:solidFill>
                      <a:srgbClr val="C6F884"/>
                    </a:solidFill>
                  </a:tcPr>
                </a:tc>
                <a:tc>
                  <a:txBody>
                    <a:bodyPr/>
                    <a:lstStyle/>
                    <a:p>
                      <a:pPr algn="ctr" fontAlgn="t"/>
                      <a:r>
                        <a:rPr lang="en-US" sz="1200" b="1" u="none" strike="noStrike" dirty="0">
                          <a:effectLst/>
                        </a:rPr>
                        <a:t>MCL</a:t>
                      </a:r>
                      <a:endParaRPr lang="en-US" sz="1200" b="1" i="0" u="none" strike="noStrike" dirty="0">
                        <a:solidFill>
                          <a:srgbClr val="000000"/>
                        </a:solidFill>
                        <a:effectLst/>
                        <a:latin typeface="Trebuchet MS" panose="020B0603020202020204" pitchFamily="34" charset="0"/>
                      </a:endParaRPr>
                    </a:p>
                  </a:txBody>
                  <a:tcPr marL="9525" marR="9525" marT="9525" marB="0">
                    <a:solidFill>
                      <a:srgbClr val="C6F884"/>
                    </a:solidFill>
                  </a:tcPr>
                </a:tc>
                <a:tc>
                  <a:txBody>
                    <a:bodyPr/>
                    <a:lstStyle/>
                    <a:p>
                      <a:pPr algn="ctr" fontAlgn="t"/>
                      <a:r>
                        <a:rPr lang="en-US" sz="1200" b="1" u="none" strike="noStrike" dirty="0">
                          <a:effectLst/>
                        </a:rPr>
                        <a:t>PHG</a:t>
                      </a:r>
                      <a:endParaRPr lang="en-US" sz="1200" b="1" i="0" u="none" strike="noStrike" dirty="0">
                        <a:solidFill>
                          <a:srgbClr val="000000"/>
                        </a:solidFill>
                        <a:effectLst/>
                        <a:latin typeface="Trebuchet MS" panose="020B0603020202020204" pitchFamily="34" charset="0"/>
                      </a:endParaRPr>
                    </a:p>
                  </a:txBody>
                  <a:tcPr marL="9525" marR="9525" marT="9525" marB="0">
                    <a:solidFill>
                      <a:srgbClr val="C6F884"/>
                    </a:solidFill>
                  </a:tcPr>
                </a:tc>
                <a:tc>
                  <a:txBody>
                    <a:bodyPr/>
                    <a:lstStyle/>
                    <a:p>
                      <a:pPr algn="ctr" fontAlgn="t"/>
                      <a:r>
                        <a:rPr lang="en-US" sz="1200" b="1" u="none" strike="noStrike" dirty="0">
                          <a:effectLst/>
                        </a:rPr>
                        <a:t>DLR</a:t>
                      </a:r>
                      <a:endParaRPr lang="en-US" sz="1200" b="1" i="0" u="none" strike="noStrike" dirty="0">
                        <a:solidFill>
                          <a:srgbClr val="000000"/>
                        </a:solidFill>
                        <a:effectLst/>
                        <a:latin typeface="Trebuchet MS" panose="020B0603020202020204" pitchFamily="34" charset="0"/>
                      </a:endParaRPr>
                    </a:p>
                  </a:txBody>
                  <a:tcPr marL="9525" marR="9525" marT="9525" marB="0">
                    <a:solidFill>
                      <a:srgbClr val="C6F884"/>
                    </a:solidFill>
                  </a:tcPr>
                </a:tc>
                <a:tc>
                  <a:txBody>
                    <a:bodyPr/>
                    <a:lstStyle/>
                    <a:p>
                      <a:pPr algn="ctr" fontAlgn="t"/>
                      <a:r>
                        <a:rPr lang="en-US" sz="1200" b="1" u="none" strike="noStrike" dirty="0">
                          <a:effectLst/>
                        </a:rPr>
                        <a:t>AVG</a:t>
                      </a:r>
                      <a:endParaRPr lang="en-US" sz="1200" b="1" i="0" u="none" strike="noStrike" dirty="0">
                        <a:solidFill>
                          <a:srgbClr val="000000"/>
                        </a:solidFill>
                        <a:effectLst/>
                        <a:latin typeface="Trebuchet MS" panose="020B0603020202020204" pitchFamily="34" charset="0"/>
                      </a:endParaRPr>
                    </a:p>
                  </a:txBody>
                  <a:tcPr marL="9525" marR="9525" marT="9525" marB="0">
                    <a:solidFill>
                      <a:srgbClr val="C6F884"/>
                    </a:solidFill>
                  </a:tcPr>
                </a:tc>
                <a:tc>
                  <a:txBody>
                    <a:bodyPr/>
                    <a:lstStyle/>
                    <a:p>
                      <a:pPr algn="ctr" fontAlgn="t"/>
                      <a:r>
                        <a:rPr lang="en-US" sz="1200" b="1" u="none" strike="noStrike" dirty="0">
                          <a:effectLst/>
                        </a:rPr>
                        <a:t>RANGE</a:t>
                      </a:r>
                      <a:endParaRPr lang="en-US" sz="1200" b="1" i="0" u="none" strike="noStrike" dirty="0">
                        <a:solidFill>
                          <a:srgbClr val="000000"/>
                        </a:solidFill>
                        <a:effectLst/>
                        <a:latin typeface="Trebuchet MS" panose="020B0603020202020204" pitchFamily="34" charset="0"/>
                      </a:endParaRPr>
                    </a:p>
                  </a:txBody>
                  <a:tcPr marL="9525" marR="9525" marT="9525" marB="0">
                    <a:solidFill>
                      <a:srgbClr val="C6F884"/>
                    </a:solidFill>
                  </a:tcPr>
                </a:tc>
                <a:tc>
                  <a:txBody>
                    <a:bodyPr/>
                    <a:lstStyle/>
                    <a:p>
                      <a:pPr algn="ctr" fontAlgn="t"/>
                      <a:r>
                        <a:rPr lang="en-US" sz="1200" b="1" u="none" strike="noStrike" dirty="0">
                          <a:effectLst/>
                        </a:rPr>
                        <a:t>YEAR SAMPLED</a:t>
                      </a:r>
                      <a:endParaRPr lang="en-US" sz="1200" b="1" i="0" u="none" strike="noStrike" dirty="0">
                        <a:solidFill>
                          <a:srgbClr val="000000"/>
                        </a:solidFill>
                        <a:effectLst/>
                        <a:latin typeface="Trebuchet MS" panose="020B0603020202020204" pitchFamily="34" charset="0"/>
                      </a:endParaRPr>
                    </a:p>
                  </a:txBody>
                  <a:tcPr marL="9525" marR="9525" marT="9525" marB="0">
                    <a:solidFill>
                      <a:srgbClr val="C6F884"/>
                    </a:solidFill>
                  </a:tcPr>
                </a:tc>
                <a:tc>
                  <a:txBody>
                    <a:bodyPr/>
                    <a:lstStyle/>
                    <a:p>
                      <a:pPr algn="ctr" fontAlgn="t"/>
                      <a:r>
                        <a:rPr lang="en-US" sz="1200" b="1" u="none" strike="noStrike" dirty="0">
                          <a:effectLst/>
                        </a:rPr>
                        <a:t>VIOLATION</a:t>
                      </a:r>
                      <a:endParaRPr lang="en-US" sz="1200" b="1" i="0" u="none" strike="noStrike" dirty="0">
                        <a:solidFill>
                          <a:srgbClr val="000000"/>
                        </a:solidFill>
                        <a:effectLst/>
                        <a:latin typeface="Trebuchet MS" panose="020B0603020202020204" pitchFamily="34" charset="0"/>
                      </a:endParaRPr>
                    </a:p>
                  </a:txBody>
                  <a:tcPr marL="9525" marR="9525" marT="9525" marB="0">
                    <a:solidFill>
                      <a:srgbClr val="C6F884"/>
                    </a:solidFill>
                  </a:tcPr>
                </a:tc>
                <a:tc>
                  <a:txBody>
                    <a:bodyPr/>
                    <a:lstStyle/>
                    <a:p>
                      <a:pPr algn="ctr" fontAlgn="t"/>
                      <a:r>
                        <a:rPr lang="en-US" sz="1200" b="1" u="none" strike="noStrike" dirty="0">
                          <a:effectLst/>
                        </a:rPr>
                        <a:t>TYPICAL SOURCE OF CONTAMINANTS</a:t>
                      </a:r>
                      <a:endParaRPr lang="en-US" sz="1200" b="1" i="0" u="none" strike="noStrike" dirty="0">
                        <a:solidFill>
                          <a:srgbClr val="000000"/>
                        </a:solidFill>
                        <a:effectLst/>
                        <a:latin typeface="Trebuchet MS" panose="020B0603020202020204" pitchFamily="34" charset="0"/>
                      </a:endParaRPr>
                    </a:p>
                  </a:txBody>
                  <a:tcPr marL="9525" marR="9525" marT="9525" marB="0">
                    <a:solidFill>
                      <a:srgbClr val="C6F884"/>
                    </a:solidFill>
                  </a:tcPr>
                </a:tc>
                <a:extLst>
                  <a:ext uri="{0D108BD9-81ED-4DB2-BD59-A6C34878D82A}">
                    <a16:rowId xmlns:a16="http://schemas.microsoft.com/office/drawing/2014/main" val="10001"/>
                  </a:ext>
                </a:extLst>
              </a:tr>
              <a:tr h="599643">
                <a:tc>
                  <a:txBody>
                    <a:bodyPr/>
                    <a:lstStyle/>
                    <a:p>
                      <a:pPr algn="ctr" fontAlgn="ctr"/>
                      <a:r>
                        <a:rPr lang="en-US" sz="1200" b="1" u="none" strike="noStrike" dirty="0">
                          <a:effectLst/>
                        </a:rPr>
                        <a:t>Heterotrophic Plate Count</a:t>
                      </a:r>
                      <a:endParaRPr lang="en-US" sz="1200" b="1" i="0" u="none" strike="noStrike" dirty="0">
                        <a:solidFill>
                          <a:srgbClr val="000000"/>
                        </a:solidFill>
                        <a:effectLst/>
                        <a:latin typeface="Trebuchet MS" panose="020B0603020202020204" pitchFamily="34" charset="0"/>
                      </a:endParaRPr>
                    </a:p>
                  </a:txBody>
                  <a:tcPr marL="9525" marR="9525" marT="9525" marB="0" anchor="ctr">
                    <a:noFill/>
                  </a:tcPr>
                </a:tc>
                <a:tc>
                  <a:txBody>
                    <a:bodyPr/>
                    <a:lstStyle/>
                    <a:p>
                      <a:pPr algn="ctr" fontAlgn="ctr"/>
                      <a:r>
                        <a:rPr lang="en-US" sz="1200" b="1" u="none" strike="noStrike" dirty="0">
                          <a:effectLst/>
                        </a:rPr>
                        <a:t>cfu/ml</a:t>
                      </a:r>
                      <a:endParaRPr lang="en-US" sz="1200" b="1" i="0" u="none" strike="noStrike" dirty="0">
                        <a:solidFill>
                          <a:srgbClr val="000000"/>
                        </a:solidFill>
                        <a:effectLst/>
                        <a:latin typeface="Trebuchet MS" panose="020B0603020202020204" pitchFamily="34" charset="0"/>
                      </a:endParaRPr>
                    </a:p>
                  </a:txBody>
                  <a:tcPr marL="9525" marR="9525" marT="9525" marB="0" anchor="ctr">
                    <a:noFill/>
                  </a:tcPr>
                </a:tc>
                <a:tc>
                  <a:txBody>
                    <a:bodyPr/>
                    <a:lstStyle/>
                    <a:p>
                      <a:pPr algn="ctr" fontAlgn="ctr"/>
                      <a:r>
                        <a:rPr lang="en-US" sz="1200" b="1" u="none" strike="noStrike" dirty="0">
                          <a:effectLst/>
                        </a:rPr>
                        <a:t>n/a</a:t>
                      </a:r>
                      <a:endParaRPr lang="en-US" sz="1200" b="1" i="0" u="none" strike="noStrike" dirty="0">
                        <a:solidFill>
                          <a:srgbClr val="000000"/>
                        </a:solidFill>
                        <a:effectLst/>
                        <a:latin typeface="Trebuchet MS" panose="020B0603020202020204" pitchFamily="34" charset="0"/>
                      </a:endParaRPr>
                    </a:p>
                  </a:txBody>
                  <a:tcPr marL="9525" marR="9525" marT="9525" marB="0" anchor="ctr">
                    <a:noFill/>
                  </a:tcPr>
                </a:tc>
                <a:tc>
                  <a:txBody>
                    <a:bodyPr/>
                    <a:lstStyle/>
                    <a:p>
                      <a:pPr algn="ctr" fontAlgn="ctr"/>
                      <a:r>
                        <a:rPr lang="en-US" sz="1200" b="1" u="none" strike="noStrike" dirty="0">
                          <a:effectLst/>
                        </a:rPr>
                        <a:t>n/a</a:t>
                      </a:r>
                      <a:endParaRPr lang="en-US" sz="1200" b="1" i="0" u="none" strike="noStrike" dirty="0">
                        <a:solidFill>
                          <a:srgbClr val="000000"/>
                        </a:solidFill>
                        <a:effectLst/>
                        <a:latin typeface="Trebuchet MS" panose="020B0603020202020204" pitchFamily="34" charset="0"/>
                      </a:endParaRPr>
                    </a:p>
                  </a:txBody>
                  <a:tcPr marL="9525" marR="9525" marT="9525" marB="0" anchor="ctr">
                    <a:noFill/>
                  </a:tcPr>
                </a:tc>
                <a:tc>
                  <a:txBody>
                    <a:bodyPr/>
                    <a:lstStyle/>
                    <a:p>
                      <a:pPr algn="ctr" fontAlgn="ctr"/>
                      <a:r>
                        <a:rPr lang="en-US" sz="1200" b="1" u="none" strike="noStrike" dirty="0">
                          <a:effectLst/>
                        </a:rPr>
                        <a:t>n/a</a:t>
                      </a:r>
                      <a:endParaRPr lang="en-US" sz="1200" b="1" i="0" u="none" strike="noStrike" dirty="0">
                        <a:solidFill>
                          <a:srgbClr val="000000"/>
                        </a:solidFill>
                        <a:effectLst/>
                        <a:latin typeface="Trebuchet MS" panose="020B0603020202020204" pitchFamily="34" charset="0"/>
                      </a:endParaRPr>
                    </a:p>
                  </a:txBody>
                  <a:tcPr marL="9525" marR="9525" marT="9525" marB="0" anchor="ctr">
                    <a:noFill/>
                  </a:tcPr>
                </a:tc>
                <a:tc>
                  <a:txBody>
                    <a:bodyPr/>
                    <a:lstStyle/>
                    <a:p>
                      <a:pPr algn="ctr" fontAlgn="ctr"/>
                      <a:r>
                        <a:rPr lang="en-US" sz="1200" b="1" i="0" u="none" strike="noStrike" dirty="0">
                          <a:solidFill>
                            <a:schemeClr val="dk1"/>
                          </a:solidFill>
                          <a:effectLst/>
                          <a:latin typeface="+mn-lt"/>
                        </a:rPr>
                        <a:t>2.00</a:t>
                      </a:r>
                      <a:endParaRPr lang="en-US" sz="1200" b="1" i="0" u="none" strike="noStrike" dirty="0">
                        <a:solidFill>
                          <a:srgbClr val="000000"/>
                        </a:solidFill>
                        <a:effectLst/>
                        <a:latin typeface="Trebuchet MS" panose="020B0603020202020204" pitchFamily="34" charset="0"/>
                      </a:endParaRPr>
                    </a:p>
                  </a:txBody>
                  <a:tcPr marL="9525" marR="9525" marT="9525" marB="0" anchor="ctr">
                    <a:noFill/>
                  </a:tcPr>
                </a:tc>
                <a:tc>
                  <a:txBody>
                    <a:bodyPr/>
                    <a:lstStyle/>
                    <a:p>
                      <a:pPr algn="ctr" fontAlgn="ctr"/>
                      <a:r>
                        <a:rPr lang="en-US" sz="1200" b="1" u="none" strike="noStrike" dirty="0">
                          <a:effectLst/>
                        </a:rPr>
                        <a:t>0-20</a:t>
                      </a:r>
                      <a:endParaRPr lang="en-US" sz="1200" b="1" i="0" u="none" strike="noStrike" dirty="0">
                        <a:solidFill>
                          <a:srgbClr val="000000"/>
                        </a:solidFill>
                        <a:effectLst/>
                        <a:latin typeface="Trebuchet MS" panose="020B0603020202020204" pitchFamily="34" charset="0"/>
                      </a:endParaRPr>
                    </a:p>
                  </a:txBody>
                  <a:tcPr marL="9525" marR="9525" marT="9525" marB="0" anchor="ctr">
                    <a:noFill/>
                  </a:tcPr>
                </a:tc>
                <a:tc>
                  <a:txBody>
                    <a:bodyPr/>
                    <a:lstStyle/>
                    <a:p>
                      <a:pPr algn="ctr" fontAlgn="ctr"/>
                      <a:r>
                        <a:rPr lang="en-US" sz="1200" b="1" u="none" strike="noStrike" dirty="0">
                          <a:effectLst/>
                        </a:rPr>
                        <a:t>2023</a:t>
                      </a:r>
                      <a:endParaRPr lang="en-US" sz="1200" b="1" i="0" u="none" strike="noStrike" dirty="0">
                        <a:solidFill>
                          <a:srgbClr val="000000"/>
                        </a:solidFill>
                        <a:effectLst/>
                        <a:latin typeface="Trebuchet MS" panose="020B0603020202020204" pitchFamily="34" charset="0"/>
                      </a:endParaRPr>
                    </a:p>
                  </a:txBody>
                  <a:tcPr marL="9525" marR="9525" marT="9525" marB="0" anchor="ctr">
                    <a:noFill/>
                  </a:tcPr>
                </a:tc>
                <a:tc>
                  <a:txBody>
                    <a:bodyPr/>
                    <a:lstStyle/>
                    <a:p>
                      <a:pPr algn="ctr" fontAlgn="ctr"/>
                      <a:r>
                        <a:rPr lang="en-US" sz="1200" b="1" u="none" strike="noStrike" dirty="0">
                          <a:effectLst/>
                        </a:rPr>
                        <a:t>No</a:t>
                      </a:r>
                      <a:endParaRPr lang="en-US" sz="1200" b="1" i="0" u="none" strike="noStrike" dirty="0">
                        <a:solidFill>
                          <a:srgbClr val="000000"/>
                        </a:solidFill>
                        <a:effectLst/>
                        <a:latin typeface="Trebuchet MS" panose="020B0603020202020204" pitchFamily="34" charset="0"/>
                      </a:endParaRPr>
                    </a:p>
                  </a:txBody>
                  <a:tcPr marL="9525" marR="9525" marT="9525" marB="0" anchor="ctr">
                    <a:noFill/>
                  </a:tcPr>
                </a:tc>
                <a:tc>
                  <a:txBody>
                    <a:bodyPr/>
                    <a:lstStyle/>
                    <a:p>
                      <a:pPr algn="l" fontAlgn="t"/>
                      <a:r>
                        <a:rPr lang="en-US" sz="1200" b="1" u="none" strike="noStrike" dirty="0">
                          <a:effectLst/>
                        </a:rPr>
                        <a:t>n/a</a:t>
                      </a:r>
                      <a:endParaRPr lang="en-US" sz="1200" b="1" i="0" u="none" strike="noStrike" dirty="0">
                        <a:solidFill>
                          <a:srgbClr val="000000"/>
                        </a:solidFill>
                        <a:effectLst/>
                        <a:latin typeface="Trebuchet MS" panose="020B0603020202020204" pitchFamily="34" charset="0"/>
                      </a:endParaRPr>
                    </a:p>
                  </a:txBody>
                  <a:tcPr marL="9525" marR="9525" marT="9525" marB="0">
                    <a:noFill/>
                  </a:tcPr>
                </a:tc>
                <a:extLst>
                  <a:ext uri="{0D108BD9-81ED-4DB2-BD59-A6C34878D82A}">
                    <a16:rowId xmlns:a16="http://schemas.microsoft.com/office/drawing/2014/main" val="10002"/>
                  </a:ext>
                </a:extLst>
              </a:tr>
            </a:tbl>
          </a:graphicData>
        </a:graphic>
      </p:graphicFrame>
      <p:graphicFrame>
        <p:nvGraphicFramePr>
          <p:cNvPr id="13" name="Table 12"/>
          <p:cNvGraphicFramePr>
            <a:graphicFrameLocks noGrp="1"/>
          </p:cNvGraphicFramePr>
          <p:nvPr>
            <p:extLst>
              <p:ext uri="{D42A27DB-BD31-4B8C-83A1-F6EECF244321}">
                <p14:modId xmlns:p14="http://schemas.microsoft.com/office/powerpoint/2010/main" val="299525138"/>
              </p:ext>
            </p:extLst>
          </p:nvPr>
        </p:nvGraphicFramePr>
        <p:xfrm>
          <a:off x="0" y="1330036"/>
          <a:ext cx="12192001" cy="887336"/>
        </p:xfrm>
        <a:graphic>
          <a:graphicData uri="http://schemas.openxmlformats.org/drawingml/2006/table">
            <a:tbl>
              <a:tblPr>
                <a:tableStyleId>{5C22544A-7EE6-4342-B048-85BDC9FD1C3A}</a:tableStyleId>
              </a:tblPr>
              <a:tblGrid>
                <a:gridCol w="1258784">
                  <a:extLst>
                    <a:ext uri="{9D8B030D-6E8A-4147-A177-3AD203B41FA5}">
                      <a16:colId xmlns:a16="http://schemas.microsoft.com/office/drawing/2014/main" val="20000"/>
                    </a:ext>
                  </a:extLst>
                </a:gridCol>
                <a:gridCol w="641268">
                  <a:extLst>
                    <a:ext uri="{9D8B030D-6E8A-4147-A177-3AD203B41FA5}">
                      <a16:colId xmlns:a16="http://schemas.microsoft.com/office/drawing/2014/main" val="20001"/>
                    </a:ext>
                  </a:extLst>
                </a:gridCol>
                <a:gridCol w="791191">
                  <a:extLst>
                    <a:ext uri="{9D8B030D-6E8A-4147-A177-3AD203B41FA5}">
                      <a16:colId xmlns:a16="http://schemas.microsoft.com/office/drawing/2014/main" val="20002"/>
                    </a:ext>
                  </a:extLst>
                </a:gridCol>
                <a:gridCol w="612952">
                  <a:extLst>
                    <a:ext uri="{9D8B030D-6E8A-4147-A177-3AD203B41FA5}">
                      <a16:colId xmlns:a16="http://schemas.microsoft.com/office/drawing/2014/main" val="20003"/>
                    </a:ext>
                  </a:extLst>
                </a:gridCol>
                <a:gridCol w="603374">
                  <a:extLst>
                    <a:ext uri="{9D8B030D-6E8A-4147-A177-3AD203B41FA5}">
                      <a16:colId xmlns:a16="http://schemas.microsoft.com/office/drawing/2014/main" val="20004"/>
                    </a:ext>
                  </a:extLst>
                </a:gridCol>
                <a:gridCol w="1364776">
                  <a:extLst>
                    <a:ext uri="{9D8B030D-6E8A-4147-A177-3AD203B41FA5}">
                      <a16:colId xmlns:a16="http://schemas.microsoft.com/office/drawing/2014/main" val="20005"/>
                    </a:ext>
                  </a:extLst>
                </a:gridCol>
                <a:gridCol w="1072666">
                  <a:extLst>
                    <a:ext uri="{9D8B030D-6E8A-4147-A177-3AD203B41FA5}">
                      <a16:colId xmlns:a16="http://schemas.microsoft.com/office/drawing/2014/main" val="20006"/>
                    </a:ext>
                  </a:extLst>
                </a:gridCol>
                <a:gridCol w="1494071">
                  <a:extLst>
                    <a:ext uri="{9D8B030D-6E8A-4147-A177-3AD203B41FA5}">
                      <a16:colId xmlns:a16="http://schemas.microsoft.com/office/drawing/2014/main" val="20007"/>
                    </a:ext>
                  </a:extLst>
                </a:gridCol>
                <a:gridCol w="4352919">
                  <a:extLst>
                    <a:ext uri="{9D8B030D-6E8A-4147-A177-3AD203B41FA5}">
                      <a16:colId xmlns:a16="http://schemas.microsoft.com/office/drawing/2014/main" val="20008"/>
                    </a:ext>
                  </a:extLst>
                </a:gridCol>
              </a:tblGrid>
              <a:tr h="265761">
                <a:tc gridSpan="9">
                  <a:txBody>
                    <a:bodyPr/>
                    <a:lstStyle/>
                    <a:p>
                      <a:pPr algn="ctr" fontAlgn="ctr"/>
                      <a:r>
                        <a:rPr lang="en-US" sz="1200" b="1" u="none" strike="noStrike" dirty="0">
                          <a:effectLst/>
                        </a:rPr>
                        <a:t>BACTERIOLOGIAL CONTAMINANTs</a:t>
                      </a:r>
                      <a:endParaRPr lang="en-US" sz="1200" b="1" i="0" u="none" strike="noStrike" dirty="0">
                        <a:solidFill>
                          <a:srgbClr val="000000"/>
                        </a:solidFill>
                        <a:effectLst/>
                        <a:latin typeface="Trebuchet MS" panose="020B0603020202020204" pitchFamily="34" charset="0"/>
                      </a:endParaRPr>
                    </a:p>
                  </a:txBody>
                  <a:tcPr marL="9525" marR="9525" marT="9525" marB="0" anchor="ctr">
                    <a:solidFill>
                      <a:srgbClr val="CBEDE7"/>
                    </a:solidFill>
                  </a:tcPr>
                </a:tc>
                <a:tc hMerge="1">
                  <a:txBody>
                    <a:bodyPr/>
                    <a:lstStyle/>
                    <a:p>
                      <a:endParaRPr lang="en-US"/>
                    </a:p>
                  </a:txBody>
                  <a:tcPr/>
                </a:tc>
                <a:tc hMerge="1">
                  <a:txBody>
                    <a:bodyPr/>
                    <a:lstStyle/>
                    <a:p>
                      <a:endParaRPr lang="en-US"/>
                    </a:p>
                  </a:txBody>
                  <a:tcPr/>
                </a:tc>
                <a:tc hMerge="1">
                  <a:txBody>
                    <a:bodyPr/>
                    <a:lstStyle/>
                    <a:p>
                      <a:endParaRPr lang="en-US"/>
                    </a:p>
                  </a:txBody>
                  <a:tcPr/>
                </a:tc>
                <a:tc hMerge="1">
                  <a:txBody>
                    <a:bodyPr/>
                    <a:lstStyle/>
                    <a:p>
                      <a:endParaRPr lang="en-US"/>
                    </a:p>
                  </a:txBody>
                  <a:tcPr/>
                </a:tc>
                <a:tc hMerge="1">
                  <a:txBody>
                    <a:bodyPr/>
                    <a:lstStyle/>
                    <a:p>
                      <a:endParaRPr lang="en-US"/>
                    </a:p>
                  </a:txBody>
                  <a:tcPr/>
                </a:tc>
                <a:tc hMerge="1">
                  <a:txBody>
                    <a:bodyPr/>
                    <a:lstStyle/>
                    <a:p>
                      <a:endParaRPr lang="en-US"/>
                    </a:p>
                  </a:txBody>
                  <a:tcPr/>
                </a:tc>
                <a:tc hMerge="1">
                  <a:txBody>
                    <a:bodyPr/>
                    <a:lstStyle/>
                    <a:p>
                      <a:endParaRPr lang="en-US"/>
                    </a:p>
                  </a:txBody>
                  <a:tcPr/>
                </a:tc>
                <a:tc hMerge="1">
                  <a:txBody>
                    <a:bodyPr/>
                    <a:lstStyle/>
                    <a:p>
                      <a:endParaRPr lang="en-US"/>
                    </a:p>
                  </a:txBody>
                  <a:tcPr/>
                </a:tc>
                <a:extLst>
                  <a:ext uri="{0D108BD9-81ED-4DB2-BD59-A6C34878D82A}">
                    <a16:rowId xmlns:a16="http://schemas.microsoft.com/office/drawing/2014/main" val="10000"/>
                  </a:ext>
                </a:extLst>
              </a:tr>
              <a:tr h="171969">
                <a:tc>
                  <a:txBody>
                    <a:bodyPr/>
                    <a:lstStyle/>
                    <a:p>
                      <a:pPr algn="ctr" fontAlgn="t"/>
                      <a:r>
                        <a:rPr lang="en-US" sz="1200" b="1" u="none" strike="noStrike" dirty="0">
                          <a:effectLst/>
                        </a:rPr>
                        <a:t>CONTAMINANT</a:t>
                      </a:r>
                      <a:endParaRPr lang="en-US" sz="1200" b="1" i="0" u="none" strike="noStrike" dirty="0">
                        <a:solidFill>
                          <a:srgbClr val="000000"/>
                        </a:solidFill>
                        <a:effectLst/>
                        <a:latin typeface="Trebuchet MS" panose="020B0603020202020204" pitchFamily="34" charset="0"/>
                      </a:endParaRPr>
                    </a:p>
                  </a:txBody>
                  <a:tcPr marL="9525" marR="9525" marT="9525" marB="0">
                    <a:solidFill>
                      <a:srgbClr val="C6F884"/>
                    </a:solidFill>
                  </a:tcPr>
                </a:tc>
                <a:tc>
                  <a:txBody>
                    <a:bodyPr/>
                    <a:lstStyle/>
                    <a:p>
                      <a:pPr algn="ctr" fontAlgn="t"/>
                      <a:r>
                        <a:rPr lang="en-US" sz="1200" b="1" u="none" strike="noStrike" dirty="0">
                          <a:effectLst/>
                        </a:rPr>
                        <a:t>UNITS</a:t>
                      </a:r>
                      <a:endParaRPr lang="en-US" sz="1200" b="1" i="0" u="none" strike="noStrike" dirty="0">
                        <a:solidFill>
                          <a:srgbClr val="000000"/>
                        </a:solidFill>
                        <a:effectLst/>
                        <a:latin typeface="Trebuchet MS" panose="020B0603020202020204" pitchFamily="34" charset="0"/>
                      </a:endParaRPr>
                    </a:p>
                  </a:txBody>
                  <a:tcPr marL="9525" marR="9525" marT="9525" marB="0">
                    <a:solidFill>
                      <a:srgbClr val="C6F884"/>
                    </a:solidFill>
                  </a:tcPr>
                </a:tc>
                <a:tc>
                  <a:txBody>
                    <a:bodyPr/>
                    <a:lstStyle/>
                    <a:p>
                      <a:pPr algn="ctr" fontAlgn="t"/>
                      <a:r>
                        <a:rPr lang="en-US" sz="1200" b="1" u="none" strike="noStrike" dirty="0">
                          <a:effectLst/>
                        </a:rPr>
                        <a:t>MCL</a:t>
                      </a:r>
                      <a:endParaRPr lang="en-US" sz="1200" b="1" i="0" u="none" strike="noStrike" dirty="0">
                        <a:solidFill>
                          <a:srgbClr val="000000"/>
                        </a:solidFill>
                        <a:effectLst/>
                        <a:latin typeface="Trebuchet MS" panose="020B0603020202020204" pitchFamily="34" charset="0"/>
                      </a:endParaRPr>
                    </a:p>
                  </a:txBody>
                  <a:tcPr marL="9525" marR="9525" marT="9525" marB="0">
                    <a:solidFill>
                      <a:srgbClr val="C6F884"/>
                    </a:solidFill>
                  </a:tcPr>
                </a:tc>
                <a:tc>
                  <a:txBody>
                    <a:bodyPr/>
                    <a:lstStyle/>
                    <a:p>
                      <a:pPr algn="ctr" fontAlgn="t"/>
                      <a:r>
                        <a:rPr lang="en-US" sz="1200" b="1" u="none" strike="noStrike" dirty="0">
                          <a:effectLst/>
                        </a:rPr>
                        <a:t>PHG</a:t>
                      </a:r>
                      <a:endParaRPr lang="en-US" sz="1200" b="1" i="0" u="none" strike="noStrike" dirty="0">
                        <a:solidFill>
                          <a:srgbClr val="000000"/>
                        </a:solidFill>
                        <a:effectLst/>
                        <a:latin typeface="Trebuchet MS" panose="020B0603020202020204" pitchFamily="34" charset="0"/>
                      </a:endParaRPr>
                    </a:p>
                  </a:txBody>
                  <a:tcPr marL="9525" marR="9525" marT="9525" marB="0">
                    <a:solidFill>
                      <a:srgbClr val="C6F884"/>
                    </a:solidFill>
                  </a:tcPr>
                </a:tc>
                <a:tc>
                  <a:txBody>
                    <a:bodyPr/>
                    <a:lstStyle/>
                    <a:p>
                      <a:pPr algn="ctr" fontAlgn="t"/>
                      <a:r>
                        <a:rPr lang="en-US" sz="1200" b="1" u="none" strike="noStrike" dirty="0">
                          <a:effectLst/>
                        </a:rPr>
                        <a:t>DLR</a:t>
                      </a:r>
                      <a:endParaRPr lang="en-US" sz="1200" b="1" i="0" u="none" strike="noStrike" dirty="0">
                        <a:solidFill>
                          <a:srgbClr val="000000"/>
                        </a:solidFill>
                        <a:effectLst/>
                        <a:latin typeface="Trebuchet MS" panose="020B0603020202020204" pitchFamily="34" charset="0"/>
                      </a:endParaRPr>
                    </a:p>
                  </a:txBody>
                  <a:tcPr marL="9525" marR="9525" marT="9525" marB="0">
                    <a:solidFill>
                      <a:srgbClr val="C6F884"/>
                    </a:solidFill>
                  </a:tcPr>
                </a:tc>
                <a:tc>
                  <a:txBody>
                    <a:bodyPr/>
                    <a:lstStyle/>
                    <a:p>
                      <a:pPr algn="ctr" fontAlgn="t"/>
                      <a:r>
                        <a:rPr lang="en-US" sz="1200" b="1" u="none" strike="noStrike" dirty="0">
                          <a:effectLst/>
                        </a:rPr>
                        <a:t>Highest Month</a:t>
                      </a:r>
                      <a:endParaRPr lang="en-US" sz="1200" b="1" i="0" u="none" strike="noStrike" dirty="0">
                        <a:solidFill>
                          <a:srgbClr val="000000"/>
                        </a:solidFill>
                        <a:effectLst/>
                        <a:latin typeface="Trebuchet MS" panose="020B0603020202020204" pitchFamily="34" charset="0"/>
                      </a:endParaRPr>
                    </a:p>
                  </a:txBody>
                  <a:tcPr marL="9525" marR="9525" marT="9525" marB="0">
                    <a:solidFill>
                      <a:srgbClr val="C6F884"/>
                    </a:solidFill>
                  </a:tcPr>
                </a:tc>
                <a:tc>
                  <a:txBody>
                    <a:bodyPr/>
                    <a:lstStyle/>
                    <a:p>
                      <a:pPr algn="ctr" fontAlgn="t"/>
                      <a:r>
                        <a:rPr lang="en-US" sz="1200" b="1" u="none" strike="noStrike" dirty="0">
                          <a:effectLst/>
                        </a:rPr>
                        <a:t>YEAR SAMPLED</a:t>
                      </a:r>
                      <a:endParaRPr lang="en-US" sz="1200" b="1" i="0" u="none" strike="noStrike" dirty="0">
                        <a:solidFill>
                          <a:srgbClr val="000000"/>
                        </a:solidFill>
                        <a:effectLst/>
                        <a:latin typeface="Trebuchet MS" panose="020B0603020202020204" pitchFamily="34" charset="0"/>
                      </a:endParaRPr>
                    </a:p>
                  </a:txBody>
                  <a:tcPr marL="9525" marR="9525" marT="9525" marB="0">
                    <a:solidFill>
                      <a:srgbClr val="C6F884"/>
                    </a:solidFill>
                  </a:tcPr>
                </a:tc>
                <a:tc>
                  <a:txBody>
                    <a:bodyPr/>
                    <a:lstStyle/>
                    <a:p>
                      <a:pPr algn="ctr" fontAlgn="t"/>
                      <a:r>
                        <a:rPr lang="en-US" sz="1200" b="1" u="none" strike="noStrike" dirty="0">
                          <a:effectLst/>
                        </a:rPr>
                        <a:t>VIOLATION</a:t>
                      </a:r>
                      <a:endParaRPr lang="en-US" sz="1200" b="1" i="0" u="none" strike="noStrike" dirty="0">
                        <a:solidFill>
                          <a:srgbClr val="000000"/>
                        </a:solidFill>
                        <a:effectLst/>
                        <a:latin typeface="Trebuchet MS" panose="020B0603020202020204" pitchFamily="34" charset="0"/>
                      </a:endParaRPr>
                    </a:p>
                  </a:txBody>
                  <a:tcPr marL="9525" marR="9525" marT="9525" marB="0">
                    <a:solidFill>
                      <a:srgbClr val="C6F884"/>
                    </a:solidFill>
                  </a:tcPr>
                </a:tc>
                <a:tc>
                  <a:txBody>
                    <a:bodyPr/>
                    <a:lstStyle/>
                    <a:p>
                      <a:pPr algn="ctr" fontAlgn="t"/>
                      <a:r>
                        <a:rPr lang="en-US" sz="1200" b="1" u="none" strike="noStrike" dirty="0">
                          <a:effectLst/>
                        </a:rPr>
                        <a:t>TYPICAL SOURCE OF CONTAMINANTS</a:t>
                      </a:r>
                      <a:endParaRPr lang="en-US" sz="1200" b="1" i="0" u="none" strike="noStrike" dirty="0">
                        <a:solidFill>
                          <a:srgbClr val="000000"/>
                        </a:solidFill>
                        <a:effectLst/>
                        <a:latin typeface="Trebuchet MS" panose="020B0603020202020204" pitchFamily="34" charset="0"/>
                      </a:endParaRPr>
                    </a:p>
                  </a:txBody>
                  <a:tcPr marL="9525" marR="9525" marT="9525" marB="0">
                    <a:solidFill>
                      <a:srgbClr val="C6F884"/>
                    </a:solidFill>
                  </a:tcPr>
                </a:tc>
                <a:extLst>
                  <a:ext uri="{0D108BD9-81ED-4DB2-BD59-A6C34878D82A}">
                    <a16:rowId xmlns:a16="http://schemas.microsoft.com/office/drawing/2014/main" val="10001"/>
                  </a:ext>
                </a:extLst>
              </a:tr>
              <a:tr h="429170">
                <a:tc>
                  <a:txBody>
                    <a:bodyPr/>
                    <a:lstStyle/>
                    <a:p>
                      <a:pPr algn="ctr" fontAlgn="t"/>
                      <a:r>
                        <a:rPr lang="en-US" sz="1200" b="1" u="none" strike="noStrike" dirty="0">
                          <a:effectLst/>
                        </a:rPr>
                        <a:t>Total Coliform Bacteria</a:t>
                      </a:r>
                      <a:endParaRPr lang="en-US" sz="1200" b="1" i="0" u="none" strike="noStrike" dirty="0">
                        <a:solidFill>
                          <a:srgbClr val="000000"/>
                        </a:solidFill>
                        <a:effectLst/>
                        <a:latin typeface="Trebuchet MS" panose="020B0603020202020204" pitchFamily="34" charset="0"/>
                      </a:endParaRPr>
                    </a:p>
                  </a:txBody>
                  <a:tcPr marL="9525" marR="9525" marT="9525" marB="0">
                    <a:noFill/>
                  </a:tcPr>
                </a:tc>
                <a:tc>
                  <a:txBody>
                    <a:bodyPr/>
                    <a:lstStyle/>
                    <a:p>
                      <a:pPr algn="ctr" fontAlgn="b"/>
                      <a:r>
                        <a:rPr lang="en-US" sz="1200" b="1" u="none" strike="noStrike" dirty="0">
                          <a:effectLst/>
                        </a:rPr>
                        <a:t>Present / Absent</a:t>
                      </a:r>
                      <a:endParaRPr lang="en-US" sz="1200" b="1" i="0" u="none" strike="noStrike" dirty="0">
                        <a:solidFill>
                          <a:srgbClr val="000000"/>
                        </a:solidFill>
                        <a:effectLst/>
                        <a:latin typeface="Trebuchet MS" panose="020B0603020202020204" pitchFamily="34" charset="0"/>
                      </a:endParaRPr>
                    </a:p>
                  </a:txBody>
                  <a:tcPr marL="9525" marR="9525" marT="9525" marB="0" anchor="b">
                    <a:noFill/>
                  </a:tcPr>
                </a:tc>
                <a:tc>
                  <a:txBody>
                    <a:bodyPr/>
                    <a:lstStyle/>
                    <a:p>
                      <a:pPr algn="ctr" fontAlgn="b"/>
                      <a:r>
                        <a:rPr lang="en-US" sz="1200" b="1" u="none" strike="noStrike" dirty="0">
                          <a:effectLst/>
                        </a:rPr>
                        <a:t>&gt;5.0% per month</a:t>
                      </a:r>
                      <a:endParaRPr lang="en-US" sz="1200" b="1" i="0" u="none" strike="noStrike" dirty="0">
                        <a:solidFill>
                          <a:srgbClr val="000000"/>
                        </a:solidFill>
                        <a:effectLst/>
                        <a:latin typeface="Trebuchet MS" panose="020B0603020202020204" pitchFamily="34" charset="0"/>
                      </a:endParaRPr>
                    </a:p>
                  </a:txBody>
                  <a:tcPr marL="9525" marR="9525" marT="9525" marB="0" anchor="b">
                    <a:noFill/>
                  </a:tcPr>
                </a:tc>
                <a:tc>
                  <a:txBody>
                    <a:bodyPr/>
                    <a:lstStyle/>
                    <a:p>
                      <a:pPr algn="ctr" fontAlgn="ctr"/>
                      <a:r>
                        <a:rPr lang="en-US" sz="1200" b="1" u="none" strike="noStrike" dirty="0">
                          <a:effectLst/>
                        </a:rPr>
                        <a:t>0</a:t>
                      </a:r>
                      <a:endParaRPr lang="en-US" sz="1200" b="1" i="0" u="none" strike="noStrike" dirty="0">
                        <a:solidFill>
                          <a:srgbClr val="000000"/>
                        </a:solidFill>
                        <a:effectLst/>
                        <a:latin typeface="Trebuchet MS" panose="020B0603020202020204" pitchFamily="34" charset="0"/>
                      </a:endParaRPr>
                    </a:p>
                  </a:txBody>
                  <a:tcPr marL="9525" marR="9525" marT="9525" marB="0" anchor="ctr">
                    <a:noFill/>
                  </a:tcPr>
                </a:tc>
                <a:tc>
                  <a:txBody>
                    <a:bodyPr/>
                    <a:lstStyle/>
                    <a:p>
                      <a:pPr algn="ctr" fontAlgn="ctr"/>
                      <a:r>
                        <a:rPr lang="en-US" sz="1200" b="1" u="none" strike="noStrike" dirty="0">
                          <a:effectLst/>
                        </a:rPr>
                        <a:t>n/a</a:t>
                      </a:r>
                      <a:endParaRPr lang="en-US" sz="1200" b="1" i="0" u="none" strike="noStrike" dirty="0">
                        <a:solidFill>
                          <a:srgbClr val="000000"/>
                        </a:solidFill>
                        <a:effectLst/>
                        <a:latin typeface="Trebuchet MS" panose="020B0603020202020204" pitchFamily="34" charset="0"/>
                      </a:endParaRPr>
                    </a:p>
                  </a:txBody>
                  <a:tcPr marL="9525" marR="9525" marT="9525" marB="0" anchor="ctr">
                    <a:noFill/>
                  </a:tcPr>
                </a:tc>
                <a:tc>
                  <a:txBody>
                    <a:bodyPr/>
                    <a:lstStyle/>
                    <a:p>
                      <a:pPr algn="ctr" fontAlgn="ctr"/>
                      <a:r>
                        <a:rPr lang="en-US" sz="1200" b="1" u="none" strike="noStrike" dirty="0">
                          <a:effectLst/>
                        </a:rPr>
                        <a:t>0%</a:t>
                      </a:r>
                      <a:endParaRPr lang="en-US" sz="1200" b="1" i="0" u="none" strike="noStrike" dirty="0">
                        <a:solidFill>
                          <a:srgbClr val="000000"/>
                        </a:solidFill>
                        <a:effectLst/>
                        <a:latin typeface="Trebuchet MS" panose="020B0603020202020204" pitchFamily="34" charset="0"/>
                      </a:endParaRPr>
                    </a:p>
                  </a:txBody>
                  <a:tcPr marL="9525" marR="9525" marT="9525" marB="0" anchor="ctr">
                    <a:noFill/>
                  </a:tcPr>
                </a:tc>
                <a:tc>
                  <a:txBody>
                    <a:bodyPr/>
                    <a:lstStyle/>
                    <a:p>
                      <a:pPr algn="ctr" fontAlgn="ctr"/>
                      <a:r>
                        <a:rPr lang="en-US" sz="1200" b="1" u="none" strike="noStrike" dirty="0">
                          <a:effectLst/>
                        </a:rPr>
                        <a:t>2023</a:t>
                      </a:r>
                      <a:endParaRPr lang="en-US" sz="1200" b="1" i="0" u="none" strike="noStrike" dirty="0">
                        <a:solidFill>
                          <a:srgbClr val="000000"/>
                        </a:solidFill>
                        <a:effectLst/>
                        <a:latin typeface="Trebuchet MS" panose="020B0603020202020204" pitchFamily="34" charset="0"/>
                      </a:endParaRPr>
                    </a:p>
                  </a:txBody>
                  <a:tcPr marL="9525" marR="9525" marT="9525" marB="0" anchor="ctr">
                    <a:noFill/>
                  </a:tcPr>
                </a:tc>
                <a:tc>
                  <a:txBody>
                    <a:bodyPr/>
                    <a:lstStyle/>
                    <a:p>
                      <a:pPr algn="ctr" fontAlgn="ctr"/>
                      <a:r>
                        <a:rPr lang="en-US" sz="1200" b="1" u="none" strike="noStrike" dirty="0">
                          <a:effectLst/>
                        </a:rPr>
                        <a:t>No</a:t>
                      </a:r>
                      <a:endParaRPr lang="en-US" sz="1200" b="1" i="0" u="none" strike="noStrike" dirty="0">
                        <a:solidFill>
                          <a:srgbClr val="000000"/>
                        </a:solidFill>
                        <a:effectLst/>
                        <a:latin typeface="Trebuchet MS" panose="020B0603020202020204" pitchFamily="34" charset="0"/>
                      </a:endParaRPr>
                    </a:p>
                  </a:txBody>
                  <a:tcPr marL="9525" marR="9525" marT="9525" marB="0" anchor="ctr">
                    <a:noFill/>
                  </a:tcPr>
                </a:tc>
                <a:tc>
                  <a:txBody>
                    <a:bodyPr/>
                    <a:lstStyle/>
                    <a:p>
                      <a:pPr algn="l" fontAlgn="t"/>
                      <a:r>
                        <a:rPr lang="en-US" sz="1200" b="1" u="none" strike="noStrike" dirty="0">
                          <a:effectLst/>
                        </a:rPr>
                        <a:t>Naturally present in the environment </a:t>
                      </a:r>
                      <a:endParaRPr lang="en-US" sz="1200" b="1" i="0" u="none" strike="noStrike" dirty="0">
                        <a:solidFill>
                          <a:srgbClr val="000000"/>
                        </a:solidFill>
                        <a:effectLst/>
                        <a:latin typeface="Trebuchet MS" panose="020B0603020202020204" pitchFamily="34" charset="0"/>
                      </a:endParaRPr>
                    </a:p>
                  </a:txBody>
                  <a:tcPr marL="9525" marR="9525" marT="9525" marB="0">
                    <a:noFill/>
                  </a:tcPr>
                </a:tc>
                <a:extLst>
                  <a:ext uri="{0D108BD9-81ED-4DB2-BD59-A6C34878D82A}">
                    <a16:rowId xmlns:a16="http://schemas.microsoft.com/office/drawing/2014/main" val="10002"/>
                  </a:ext>
                </a:extLst>
              </a:tr>
            </a:tbl>
          </a:graphicData>
        </a:graphic>
      </p:graphicFrame>
      <p:graphicFrame>
        <p:nvGraphicFramePr>
          <p:cNvPr id="14" name="Table 13"/>
          <p:cNvGraphicFramePr>
            <a:graphicFrameLocks noGrp="1"/>
          </p:cNvGraphicFramePr>
          <p:nvPr>
            <p:extLst>
              <p:ext uri="{D42A27DB-BD31-4B8C-83A1-F6EECF244321}">
                <p14:modId xmlns:p14="http://schemas.microsoft.com/office/powerpoint/2010/main" val="1403744303"/>
              </p:ext>
            </p:extLst>
          </p:nvPr>
        </p:nvGraphicFramePr>
        <p:xfrm>
          <a:off x="0" y="2254542"/>
          <a:ext cx="11921274" cy="1169521"/>
        </p:xfrm>
        <a:graphic>
          <a:graphicData uri="http://schemas.openxmlformats.org/drawingml/2006/table">
            <a:tbl>
              <a:tblPr>
                <a:tableStyleId>{5C22544A-7EE6-4342-B048-85BDC9FD1C3A}</a:tableStyleId>
              </a:tblPr>
              <a:tblGrid>
                <a:gridCol w="1411200">
                  <a:extLst>
                    <a:ext uri="{9D8B030D-6E8A-4147-A177-3AD203B41FA5}">
                      <a16:colId xmlns:a16="http://schemas.microsoft.com/office/drawing/2014/main" val="20000"/>
                    </a:ext>
                  </a:extLst>
                </a:gridCol>
                <a:gridCol w="662400">
                  <a:extLst>
                    <a:ext uri="{9D8B030D-6E8A-4147-A177-3AD203B41FA5}">
                      <a16:colId xmlns:a16="http://schemas.microsoft.com/office/drawing/2014/main" val="20001"/>
                    </a:ext>
                  </a:extLst>
                </a:gridCol>
                <a:gridCol w="604800">
                  <a:extLst>
                    <a:ext uri="{9D8B030D-6E8A-4147-A177-3AD203B41FA5}">
                      <a16:colId xmlns:a16="http://schemas.microsoft.com/office/drawing/2014/main" val="20002"/>
                    </a:ext>
                  </a:extLst>
                </a:gridCol>
                <a:gridCol w="604800">
                  <a:extLst>
                    <a:ext uri="{9D8B030D-6E8A-4147-A177-3AD203B41FA5}">
                      <a16:colId xmlns:a16="http://schemas.microsoft.com/office/drawing/2014/main" val="20003"/>
                    </a:ext>
                  </a:extLst>
                </a:gridCol>
                <a:gridCol w="604800">
                  <a:extLst>
                    <a:ext uri="{9D8B030D-6E8A-4147-A177-3AD203B41FA5}">
                      <a16:colId xmlns:a16="http://schemas.microsoft.com/office/drawing/2014/main" val="20004"/>
                    </a:ext>
                  </a:extLst>
                </a:gridCol>
                <a:gridCol w="334074">
                  <a:extLst>
                    <a:ext uri="{9D8B030D-6E8A-4147-A177-3AD203B41FA5}">
                      <a16:colId xmlns:a16="http://schemas.microsoft.com/office/drawing/2014/main" val="20005"/>
                    </a:ext>
                  </a:extLst>
                </a:gridCol>
                <a:gridCol w="763200">
                  <a:extLst>
                    <a:ext uri="{9D8B030D-6E8A-4147-A177-3AD203B41FA5}">
                      <a16:colId xmlns:a16="http://schemas.microsoft.com/office/drawing/2014/main" val="20006"/>
                    </a:ext>
                  </a:extLst>
                </a:gridCol>
                <a:gridCol w="1075200">
                  <a:extLst>
                    <a:ext uri="{9D8B030D-6E8A-4147-A177-3AD203B41FA5}">
                      <a16:colId xmlns:a16="http://schemas.microsoft.com/office/drawing/2014/main" val="20007"/>
                    </a:ext>
                  </a:extLst>
                </a:gridCol>
                <a:gridCol w="1497600">
                  <a:extLst>
                    <a:ext uri="{9D8B030D-6E8A-4147-A177-3AD203B41FA5}">
                      <a16:colId xmlns:a16="http://schemas.microsoft.com/office/drawing/2014/main" val="20008"/>
                    </a:ext>
                  </a:extLst>
                </a:gridCol>
                <a:gridCol w="4363200">
                  <a:extLst>
                    <a:ext uri="{9D8B030D-6E8A-4147-A177-3AD203B41FA5}">
                      <a16:colId xmlns:a16="http://schemas.microsoft.com/office/drawing/2014/main" val="20009"/>
                    </a:ext>
                  </a:extLst>
                </a:gridCol>
              </a:tblGrid>
              <a:tr h="298215">
                <a:tc gridSpan="10">
                  <a:txBody>
                    <a:bodyPr/>
                    <a:lstStyle/>
                    <a:p>
                      <a:pPr algn="ctr" fontAlgn="ctr"/>
                      <a:r>
                        <a:rPr lang="en-US" sz="1200" b="1" u="none" strike="noStrike" dirty="0">
                          <a:effectLst/>
                        </a:rPr>
                        <a:t>TABLE 3 - DETECTED DISINFECTION BY-PRODUCTS AND DISINFECTION RESIDUAL</a:t>
                      </a:r>
                      <a:endParaRPr lang="en-US" sz="1200" b="1" i="0" u="none" strike="noStrike" dirty="0">
                        <a:solidFill>
                          <a:srgbClr val="000000"/>
                        </a:solidFill>
                        <a:effectLst/>
                        <a:latin typeface="Trebuchet MS" panose="020B0603020202020204" pitchFamily="34" charset="0"/>
                      </a:endParaRPr>
                    </a:p>
                  </a:txBody>
                  <a:tcPr marL="9525" marR="9525" marT="9525" marB="0" anchor="ctr">
                    <a:solidFill>
                      <a:srgbClr val="CBEDE7"/>
                    </a:solidFill>
                  </a:tcPr>
                </a:tc>
                <a:tc hMerge="1">
                  <a:txBody>
                    <a:bodyPr/>
                    <a:lstStyle/>
                    <a:p>
                      <a:endParaRPr lang="en-US"/>
                    </a:p>
                  </a:txBody>
                  <a:tcPr/>
                </a:tc>
                <a:tc hMerge="1">
                  <a:txBody>
                    <a:bodyPr/>
                    <a:lstStyle/>
                    <a:p>
                      <a:endParaRPr lang="en-US"/>
                    </a:p>
                  </a:txBody>
                  <a:tcPr/>
                </a:tc>
                <a:tc hMerge="1">
                  <a:txBody>
                    <a:bodyPr/>
                    <a:lstStyle/>
                    <a:p>
                      <a:endParaRPr lang="en-US"/>
                    </a:p>
                  </a:txBody>
                  <a:tcPr/>
                </a:tc>
                <a:tc hMerge="1">
                  <a:txBody>
                    <a:bodyPr/>
                    <a:lstStyle/>
                    <a:p>
                      <a:endParaRPr lang="en-US"/>
                    </a:p>
                  </a:txBody>
                  <a:tcPr/>
                </a:tc>
                <a:tc hMerge="1">
                  <a:txBody>
                    <a:bodyPr/>
                    <a:lstStyle/>
                    <a:p>
                      <a:endParaRPr lang="en-US"/>
                    </a:p>
                  </a:txBody>
                  <a:tcPr/>
                </a:tc>
                <a:tc hMerge="1">
                  <a:txBody>
                    <a:bodyPr/>
                    <a:lstStyle/>
                    <a:p>
                      <a:endParaRPr lang="en-US"/>
                    </a:p>
                  </a:txBody>
                  <a:tcPr/>
                </a:tc>
                <a:tc hMerge="1">
                  <a:txBody>
                    <a:bodyPr/>
                    <a:lstStyle/>
                    <a:p>
                      <a:endParaRPr lang="en-US"/>
                    </a:p>
                  </a:txBody>
                  <a:tcPr/>
                </a:tc>
                <a:tc hMerge="1">
                  <a:txBody>
                    <a:bodyPr/>
                    <a:lstStyle/>
                    <a:p>
                      <a:endParaRPr lang="en-US"/>
                    </a:p>
                  </a:txBody>
                  <a:tcPr/>
                </a:tc>
                <a:tc hMerge="1">
                  <a:txBody>
                    <a:bodyPr/>
                    <a:lstStyle/>
                    <a:p>
                      <a:endParaRPr lang="en-US"/>
                    </a:p>
                  </a:txBody>
                  <a:tcPr/>
                </a:tc>
                <a:extLst>
                  <a:ext uri="{0D108BD9-81ED-4DB2-BD59-A6C34878D82A}">
                    <a16:rowId xmlns:a16="http://schemas.microsoft.com/office/drawing/2014/main" val="10000"/>
                  </a:ext>
                </a:extLst>
              </a:tr>
              <a:tr h="297321">
                <a:tc gridSpan="10">
                  <a:txBody>
                    <a:bodyPr/>
                    <a:lstStyle/>
                    <a:p>
                      <a:pPr algn="ctr" fontAlgn="ctr"/>
                      <a:r>
                        <a:rPr lang="en-US" sz="1200" b="1" u="none" strike="noStrike" dirty="0">
                          <a:effectLst/>
                        </a:rPr>
                        <a:t>DISINFECTANT RESIDUAL </a:t>
                      </a:r>
                      <a:endParaRPr lang="en-US" sz="1200" b="1" i="0" u="none" strike="noStrike" dirty="0">
                        <a:solidFill>
                          <a:srgbClr val="000000"/>
                        </a:solidFill>
                        <a:effectLst/>
                        <a:latin typeface="Trebuchet MS" panose="020B0603020202020204" pitchFamily="34" charset="0"/>
                      </a:endParaRPr>
                    </a:p>
                  </a:txBody>
                  <a:tcPr marL="9525" marR="9525" marT="9525" marB="0" anchor="ctr">
                    <a:solidFill>
                      <a:srgbClr val="CBEDE7"/>
                    </a:solidFill>
                  </a:tcPr>
                </a:tc>
                <a:tc hMerge="1">
                  <a:txBody>
                    <a:bodyPr/>
                    <a:lstStyle/>
                    <a:p>
                      <a:endParaRPr lang="en-US"/>
                    </a:p>
                  </a:txBody>
                  <a:tcPr/>
                </a:tc>
                <a:tc hMerge="1">
                  <a:txBody>
                    <a:bodyPr/>
                    <a:lstStyle/>
                    <a:p>
                      <a:endParaRPr lang="en-US"/>
                    </a:p>
                  </a:txBody>
                  <a:tcPr/>
                </a:tc>
                <a:tc hMerge="1">
                  <a:txBody>
                    <a:bodyPr/>
                    <a:lstStyle/>
                    <a:p>
                      <a:endParaRPr lang="en-US"/>
                    </a:p>
                  </a:txBody>
                  <a:tcPr/>
                </a:tc>
                <a:tc hMerge="1">
                  <a:txBody>
                    <a:bodyPr/>
                    <a:lstStyle/>
                    <a:p>
                      <a:endParaRPr lang="en-US"/>
                    </a:p>
                  </a:txBody>
                  <a:tcPr/>
                </a:tc>
                <a:tc hMerge="1">
                  <a:txBody>
                    <a:bodyPr/>
                    <a:lstStyle/>
                    <a:p>
                      <a:endParaRPr lang="en-US"/>
                    </a:p>
                  </a:txBody>
                  <a:tcPr/>
                </a:tc>
                <a:tc hMerge="1">
                  <a:txBody>
                    <a:bodyPr/>
                    <a:lstStyle/>
                    <a:p>
                      <a:endParaRPr lang="en-US"/>
                    </a:p>
                  </a:txBody>
                  <a:tcPr/>
                </a:tc>
                <a:tc hMerge="1">
                  <a:txBody>
                    <a:bodyPr/>
                    <a:lstStyle/>
                    <a:p>
                      <a:endParaRPr lang="en-US"/>
                    </a:p>
                  </a:txBody>
                  <a:tcPr/>
                </a:tc>
                <a:tc hMerge="1">
                  <a:txBody>
                    <a:bodyPr/>
                    <a:lstStyle/>
                    <a:p>
                      <a:endParaRPr lang="en-US"/>
                    </a:p>
                  </a:txBody>
                  <a:tcPr/>
                </a:tc>
                <a:tc hMerge="1">
                  <a:txBody>
                    <a:bodyPr/>
                    <a:lstStyle/>
                    <a:p>
                      <a:endParaRPr lang="en-US"/>
                    </a:p>
                  </a:txBody>
                  <a:tcPr/>
                </a:tc>
                <a:extLst>
                  <a:ext uri="{0D108BD9-81ED-4DB2-BD59-A6C34878D82A}">
                    <a16:rowId xmlns:a16="http://schemas.microsoft.com/office/drawing/2014/main" val="10001"/>
                  </a:ext>
                </a:extLst>
              </a:tr>
              <a:tr h="221257">
                <a:tc>
                  <a:txBody>
                    <a:bodyPr/>
                    <a:lstStyle/>
                    <a:p>
                      <a:pPr algn="ctr" fontAlgn="t"/>
                      <a:r>
                        <a:rPr lang="en-US" sz="1200" b="1" u="none" strike="noStrike" dirty="0">
                          <a:effectLst/>
                        </a:rPr>
                        <a:t>CONTAMINANT</a:t>
                      </a:r>
                      <a:endParaRPr lang="en-US" sz="1200" b="1" i="0" u="none" strike="noStrike" dirty="0">
                        <a:solidFill>
                          <a:srgbClr val="000000"/>
                        </a:solidFill>
                        <a:effectLst/>
                        <a:latin typeface="Trebuchet MS" panose="020B0603020202020204" pitchFamily="34" charset="0"/>
                      </a:endParaRPr>
                    </a:p>
                  </a:txBody>
                  <a:tcPr marL="9525" marR="9525" marT="9525" marB="0">
                    <a:solidFill>
                      <a:srgbClr val="C6F884"/>
                    </a:solidFill>
                  </a:tcPr>
                </a:tc>
                <a:tc>
                  <a:txBody>
                    <a:bodyPr/>
                    <a:lstStyle/>
                    <a:p>
                      <a:pPr algn="ctr" fontAlgn="t"/>
                      <a:r>
                        <a:rPr lang="en-US" sz="1200" b="1" u="none" strike="noStrike" dirty="0">
                          <a:effectLst/>
                        </a:rPr>
                        <a:t>UNITS</a:t>
                      </a:r>
                      <a:endParaRPr lang="en-US" sz="1200" b="1" i="0" u="none" strike="noStrike" dirty="0">
                        <a:solidFill>
                          <a:srgbClr val="000000"/>
                        </a:solidFill>
                        <a:effectLst/>
                        <a:latin typeface="Trebuchet MS" panose="020B0603020202020204" pitchFamily="34" charset="0"/>
                      </a:endParaRPr>
                    </a:p>
                  </a:txBody>
                  <a:tcPr marL="9525" marR="9525" marT="9525" marB="0">
                    <a:solidFill>
                      <a:srgbClr val="C6F884"/>
                    </a:solidFill>
                  </a:tcPr>
                </a:tc>
                <a:tc>
                  <a:txBody>
                    <a:bodyPr/>
                    <a:lstStyle/>
                    <a:p>
                      <a:pPr algn="ctr" fontAlgn="t"/>
                      <a:r>
                        <a:rPr lang="en-US" sz="1200" b="1" u="none" strike="noStrike" dirty="0">
                          <a:effectLst/>
                        </a:rPr>
                        <a:t>MCL</a:t>
                      </a:r>
                      <a:endParaRPr lang="en-US" sz="1200" b="1" i="0" u="none" strike="noStrike" dirty="0">
                        <a:solidFill>
                          <a:srgbClr val="000000"/>
                        </a:solidFill>
                        <a:effectLst/>
                        <a:latin typeface="Trebuchet MS" panose="020B0603020202020204" pitchFamily="34" charset="0"/>
                      </a:endParaRPr>
                    </a:p>
                  </a:txBody>
                  <a:tcPr marL="9525" marR="9525" marT="9525" marB="0">
                    <a:solidFill>
                      <a:srgbClr val="C6F884"/>
                    </a:solidFill>
                  </a:tcPr>
                </a:tc>
                <a:tc>
                  <a:txBody>
                    <a:bodyPr/>
                    <a:lstStyle/>
                    <a:p>
                      <a:pPr algn="ctr" fontAlgn="t"/>
                      <a:r>
                        <a:rPr lang="en-US" sz="1200" b="1" u="none" strike="noStrike" dirty="0">
                          <a:effectLst/>
                        </a:rPr>
                        <a:t>PHG</a:t>
                      </a:r>
                      <a:endParaRPr lang="en-US" sz="1200" b="1" i="0" u="none" strike="noStrike" dirty="0">
                        <a:solidFill>
                          <a:srgbClr val="000000"/>
                        </a:solidFill>
                        <a:effectLst/>
                        <a:latin typeface="Trebuchet MS" panose="020B0603020202020204" pitchFamily="34" charset="0"/>
                      </a:endParaRPr>
                    </a:p>
                  </a:txBody>
                  <a:tcPr marL="9525" marR="9525" marT="9525" marB="0">
                    <a:solidFill>
                      <a:srgbClr val="C6F884"/>
                    </a:solidFill>
                  </a:tcPr>
                </a:tc>
                <a:tc>
                  <a:txBody>
                    <a:bodyPr/>
                    <a:lstStyle/>
                    <a:p>
                      <a:pPr algn="ctr" fontAlgn="t"/>
                      <a:r>
                        <a:rPr lang="en-US" sz="1200" b="1" u="none" strike="noStrike" dirty="0">
                          <a:effectLst/>
                        </a:rPr>
                        <a:t>DLR</a:t>
                      </a:r>
                      <a:endParaRPr lang="en-US" sz="1200" b="1" i="0" u="none" strike="noStrike" dirty="0">
                        <a:solidFill>
                          <a:srgbClr val="000000"/>
                        </a:solidFill>
                        <a:effectLst/>
                        <a:latin typeface="Trebuchet MS" panose="020B0603020202020204" pitchFamily="34" charset="0"/>
                      </a:endParaRPr>
                    </a:p>
                  </a:txBody>
                  <a:tcPr marL="9525" marR="9525" marT="9525" marB="0">
                    <a:solidFill>
                      <a:srgbClr val="C6F884"/>
                    </a:solidFill>
                  </a:tcPr>
                </a:tc>
                <a:tc>
                  <a:txBody>
                    <a:bodyPr/>
                    <a:lstStyle/>
                    <a:p>
                      <a:pPr algn="ctr" fontAlgn="t"/>
                      <a:r>
                        <a:rPr lang="en-US" sz="1200" b="1" u="none" strike="noStrike" dirty="0">
                          <a:effectLst/>
                        </a:rPr>
                        <a:t>AVG</a:t>
                      </a:r>
                      <a:endParaRPr lang="en-US" sz="1200" b="1" i="0" u="none" strike="noStrike" dirty="0">
                        <a:solidFill>
                          <a:srgbClr val="000000"/>
                        </a:solidFill>
                        <a:effectLst/>
                        <a:latin typeface="Trebuchet MS" panose="020B0603020202020204" pitchFamily="34" charset="0"/>
                      </a:endParaRPr>
                    </a:p>
                  </a:txBody>
                  <a:tcPr marL="9525" marR="9525" marT="9525" marB="0">
                    <a:solidFill>
                      <a:srgbClr val="C6F884"/>
                    </a:solidFill>
                  </a:tcPr>
                </a:tc>
                <a:tc>
                  <a:txBody>
                    <a:bodyPr/>
                    <a:lstStyle/>
                    <a:p>
                      <a:pPr algn="ctr" fontAlgn="t"/>
                      <a:r>
                        <a:rPr lang="en-US" sz="1200" b="1" u="none" strike="noStrike" dirty="0">
                          <a:effectLst/>
                        </a:rPr>
                        <a:t>RANGE</a:t>
                      </a:r>
                      <a:endParaRPr lang="en-US" sz="1200" b="1" i="0" u="none" strike="noStrike" dirty="0">
                        <a:solidFill>
                          <a:srgbClr val="000000"/>
                        </a:solidFill>
                        <a:effectLst/>
                        <a:latin typeface="Trebuchet MS" panose="020B0603020202020204" pitchFamily="34" charset="0"/>
                      </a:endParaRPr>
                    </a:p>
                  </a:txBody>
                  <a:tcPr marL="9525" marR="9525" marT="9525" marB="0">
                    <a:solidFill>
                      <a:srgbClr val="C6F884"/>
                    </a:solidFill>
                  </a:tcPr>
                </a:tc>
                <a:tc>
                  <a:txBody>
                    <a:bodyPr/>
                    <a:lstStyle/>
                    <a:p>
                      <a:pPr algn="ctr" fontAlgn="t"/>
                      <a:r>
                        <a:rPr lang="en-US" sz="1200" b="1" u="none" strike="noStrike" dirty="0">
                          <a:effectLst/>
                        </a:rPr>
                        <a:t>YEAR SAMPLED</a:t>
                      </a:r>
                      <a:endParaRPr lang="en-US" sz="1200" b="1" i="0" u="none" strike="noStrike" dirty="0">
                        <a:solidFill>
                          <a:srgbClr val="000000"/>
                        </a:solidFill>
                        <a:effectLst/>
                        <a:latin typeface="Trebuchet MS" panose="020B0603020202020204" pitchFamily="34" charset="0"/>
                      </a:endParaRPr>
                    </a:p>
                  </a:txBody>
                  <a:tcPr marL="9525" marR="9525" marT="9525" marB="0">
                    <a:solidFill>
                      <a:srgbClr val="C6F884"/>
                    </a:solidFill>
                  </a:tcPr>
                </a:tc>
                <a:tc>
                  <a:txBody>
                    <a:bodyPr/>
                    <a:lstStyle/>
                    <a:p>
                      <a:pPr algn="ctr" fontAlgn="t"/>
                      <a:r>
                        <a:rPr lang="en-US" sz="1200" b="1" u="none" strike="noStrike" dirty="0">
                          <a:effectLst/>
                        </a:rPr>
                        <a:t>VIOLATION</a:t>
                      </a:r>
                      <a:endParaRPr lang="en-US" sz="1200" b="1" i="0" u="none" strike="noStrike" dirty="0">
                        <a:solidFill>
                          <a:srgbClr val="000000"/>
                        </a:solidFill>
                        <a:effectLst/>
                        <a:latin typeface="Trebuchet MS" panose="020B0603020202020204" pitchFamily="34" charset="0"/>
                      </a:endParaRPr>
                    </a:p>
                  </a:txBody>
                  <a:tcPr marL="9525" marR="9525" marT="9525" marB="0">
                    <a:solidFill>
                      <a:srgbClr val="C6F884"/>
                    </a:solidFill>
                  </a:tcPr>
                </a:tc>
                <a:tc>
                  <a:txBody>
                    <a:bodyPr/>
                    <a:lstStyle/>
                    <a:p>
                      <a:pPr algn="ctr" fontAlgn="t"/>
                      <a:r>
                        <a:rPr lang="en-US" sz="1200" b="1" u="none" strike="noStrike" dirty="0">
                          <a:effectLst/>
                        </a:rPr>
                        <a:t>TYPICAL SOURCE OF CONTAMINANTS</a:t>
                      </a:r>
                      <a:endParaRPr lang="en-US" sz="1200" b="1" i="0" u="none" strike="noStrike" dirty="0">
                        <a:solidFill>
                          <a:srgbClr val="000000"/>
                        </a:solidFill>
                        <a:effectLst/>
                        <a:latin typeface="Trebuchet MS" panose="020B0603020202020204" pitchFamily="34" charset="0"/>
                      </a:endParaRPr>
                    </a:p>
                  </a:txBody>
                  <a:tcPr marL="9525" marR="9525" marT="9525" marB="0">
                    <a:solidFill>
                      <a:srgbClr val="C6F884"/>
                    </a:solidFill>
                  </a:tcPr>
                </a:tc>
                <a:extLst>
                  <a:ext uri="{0D108BD9-81ED-4DB2-BD59-A6C34878D82A}">
                    <a16:rowId xmlns:a16="http://schemas.microsoft.com/office/drawing/2014/main" val="10002"/>
                  </a:ext>
                </a:extLst>
              </a:tr>
              <a:tr h="352728">
                <a:tc>
                  <a:txBody>
                    <a:bodyPr/>
                    <a:lstStyle/>
                    <a:p>
                      <a:pPr algn="ctr" fontAlgn="ctr"/>
                      <a:r>
                        <a:rPr lang="en-US" sz="1200" b="1" u="none" strike="noStrike" dirty="0">
                          <a:effectLst/>
                          <a:latin typeface="+mn-lt"/>
                        </a:rPr>
                        <a:t>Chlorine</a:t>
                      </a:r>
                      <a:endParaRPr lang="en-US" sz="1200" b="1" i="0" u="none" strike="noStrike" dirty="0">
                        <a:solidFill>
                          <a:srgbClr val="000000"/>
                        </a:solidFill>
                        <a:effectLst/>
                        <a:latin typeface="+mn-lt"/>
                      </a:endParaRPr>
                    </a:p>
                  </a:txBody>
                  <a:tcPr marL="9525" marR="9525" marT="9525" marB="0" anchor="ctr">
                    <a:noFill/>
                  </a:tcPr>
                </a:tc>
                <a:tc>
                  <a:txBody>
                    <a:bodyPr/>
                    <a:lstStyle/>
                    <a:p>
                      <a:pPr algn="ctr" fontAlgn="ctr"/>
                      <a:r>
                        <a:rPr lang="en-US" sz="1200" b="1" u="none" strike="noStrike" dirty="0">
                          <a:effectLst/>
                          <a:latin typeface="+mn-lt"/>
                        </a:rPr>
                        <a:t>mg/l</a:t>
                      </a:r>
                      <a:endParaRPr lang="en-US" sz="1200" b="1" i="0" u="none" strike="noStrike" dirty="0">
                        <a:solidFill>
                          <a:srgbClr val="000000"/>
                        </a:solidFill>
                        <a:effectLst/>
                        <a:latin typeface="+mn-lt"/>
                      </a:endParaRPr>
                    </a:p>
                  </a:txBody>
                  <a:tcPr marL="9525" marR="9525" marT="9525" marB="0" anchor="ctr">
                    <a:noFill/>
                  </a:tcPr>
                </a:tc>
                <a:tc>
                  <a:txBody>
                    <a:bodyPr/>
                    <a:lstStyle/>
                    <a:p>
                      <a:pPr algn="ctr" fontAlgn="ctr"/>
                      <a:r>
                        <a:rPr lang="en-US" sz="1200" b="1" u="none" strike="noStrike" dirty="0">
                          <a:effectLst/>
                          <a:latin typeface="+mn-lt"/>
                        </a:rPr>
                        <a:t>4</a:t>
                      </a:r>
                      <a:endParaRPr lang="en-US" sz="1200" b="1" i="0" u="none" strike="noStrike" dirty="0">
                        <a:solidFill>
                          <a:srgbClr val="000000"/>
                        </a:solidFill>
                        <a:effectLst/>
                        <a:latin typeface="+mn-lt"/>
                      </a:endParaRPr>
                    </a:p>
                  </a:txBody>
                  <a:tcPr marL="9525" marR="9525" marT="9525" marB="0" anchor="ctr">
                    <a:noFill/>
                  </a:tcPr>
                </a:tc>
                <a:tc>
                  <a:txBody>
                    <a:bodyPr/>
                    <a:lstStyle/>
                    <a:p>
                      <a:pPr algn="ctr" fontAlgn="ctr"/>
                      <a:r>
                        <a:rPr lang="en-US" sz="1200" b="1" u="none" strike="noStrike" dirty="0">
                          <a:effectLst/>
                          <a:latin typeface="+mn-lt"/>
                        </a:rPr>
                        <a:t>4</a:t>
                      </a:r>
                      <a:endParaRPr lang="en-US" sz="1200" b="1" i="0" u="none" strike="noStrike" dirty="0">
                        <a:solidFill>
                          <a:srgbClr val="000000"/>
                        </a:solidFill>
                        <a:effectLst/>
                        <a:latin typeface="+mn-lt"/>
                      </a:endParaRPr>
                    </a:p>
                  </a:txBody>
                  <a:tcPr marL="9525" marR="9525" marT="9525" marB="0" anchor="ctr">
                    <a:noFill/>
                  </a:tcPr>
                </a:tc>
                <a:tc>
                  <a:txBody>
                    <a:bodyPr/>
                    <a:lstStyle/>
                    <a:p>
                      <a:pPr algn="ctr" fontAlgn="ctr"/>
                      <a:r>
                        <a:rPr lang="en-US" sz="1200" b="1" u="none" strike="noStrike" dirty="0">
                          <a:effectLst/>
                          <a:latin typeface="+mn-lt"/>
                        </a:rPr>
                        <a:t>n/a</a:t>
                      </a:r>
                      <a:endParaRPr lang="en-US" sz="1200" b="1" i="0" u="none" strike="noStrike" dirty="0">
                        <a:solidFill>
                          <a:srgbClr val="000000"/>
                        </a:solidFill>
                        <a:effectLst/>
                        <a:latin typeface="+mn-lt"/>
                      </a:endParaRPr>
                    </a:p>
                  </a:txBody>
                  <a:tcPr marL="9525" marR="9525" marT="9525" marB="0" anchor="ctr">
                    <a:noFill/>
                  </a:tcPr>
                </a:tc>
                <a:tc>
                  <a:txBody>
                    <a:bodyPr/>
                    <a:lstStyle/>
                    <a:p>
                      <a:pPr algn="ctr" fontAlgn="ctr"/>
                      <a:r>
                        <a:rPr lang="en-US" sz="1200" b="1" i="0" u="none" strike="noStrike" dirty="0">
                          <a:solidFill>
                            <a:schemeClr val="dk1"/>
                          </a:solidFill>
                          <a:effectLst/>
                          <a:latin typeface="+mn-lt"/>
                        </a:rPr>
                        <a:t>0.94</a:t>
                      </a:r>
                      <a:endParaRPr lang="en-US" sz="1200" b="1" i="0" u="none" strike="noStrike" dirty="0">
                        <a:solidFill>
                          <a:srgbClr val="000000"/>
                        </a:solidFill>
                        <a:effectLst/>
                        <a:latin typeface="+mn-lt"/>
                      </a:endParaRPr>
                    </a:p>
                  </a:txBody>
                  <a:tcPr marL="9525" marR="9525" marT="9525" marB="0" anchor="ctr">
                    <a:noFill/>
                  </a:tcPr>
                </a:tc>
                <a:tc>
                  <a:txBody>
                    <a:bodyPr/>
                    <a:lstStyle/>
                    <a:p>
                      <a:pPr algn="ctr" fontAlgn="ctr"/>
                      <a:r>
                        <a:rPr lang="en-US" sz="1200" b="1" i="0" u="none" strike="noStrike" dirty="0">
                          <a:solidFill>
                            <a:srgbClr val="000000"/>
                          </a:solidFill>
                          <a:effectLst/>
                          <a:latin typeface="+mn-lt"/>
                        </a:rPr>
                        <a:t>.81-1.15</a:t>
                      </a:r>
                    </a:p>
                  </a:txBody>
                  <a:tcPr marL="9525" marR="9525" marT="9525" marB="0" anchor="ctr">
                    <a:noFill/>
                  </a:tcPr>
                </a:tc>
                <a:tc>
                  <a:txBody>
                    <a:bodyPr/>
                    <a:lstStyle/>
                    <a:p>
                      <a:pPr algn="ctr" fontAlgn="ctr"/>
                      <a:r>
                        <a:rPr lang="en-US" sz="1200" b="1" u="none" strike="noStrike" dirty="0">
                          <a:effectLst/>
                          <a:latin typeface="+mn-lt"/>
                        </a:rPr>
                        <a:t>2023</a:t>
                      </a:r>
                      <a:endParaRPr lang="en-US" sz="1200" b="1" i="0" u="none" strike="noStrike" dirty="0">
                        <a:solidFill>
                          <a:srgbClr val="000000"/>
                        </a:solidFill>
                        <a:effectLst/>
                        <a:latin typeface="+mn-lt"/>
                      </a:endParaRPr>
                    </a:p>
                  </a:txBody>
                  <a:tcPr marL="9525" marR="9525" marT="9525" marB="0" anchor="ctr">
                    <a:noFill/>
                  </a:tcPr>
                </a:tc>
                <a:tc>
                  <a:txBody>
                    <a:bodyPr/>
                    <a:lstStyle/>
                    <a:p>
                      <a:pPr algn="ctr" fontAlgn="ctr"/>
                      <a:r>
                        <a:rPr lang="en-US" sz="1200" b="1" u="none" strike="noStrike" dirty="0">
                          <a:effectLst/>
                          <a:latin typeface="+mn-lt"/>
                        </a:rPr>
                        <a:t>No</a:t>
                      </a:r>
                      <a:endParaRPr lang="en-US" sz="1200" b="1" i="0" u="none" strike="noStrike" dirty="0">
                        <a:solidFill>
                          <a:srgbClr val="000000"/>
                        </a:solidFill>
                        <a:effectLst/>
                        <a:latin typeface="+mn-lt"/>
                      </a:endParaRPr>
                    </a:p>
                  </a:txBody>
                  <a:tcPr marL="9525" marR="9525" marT="9525" marB="0" anchor="ctr">
                    <a:noFill/>
                  </a:tcPr>
                </a:tc>
                <a:tc>
                  <a:txBody>
                    <a:bodyPr/>
                    <a:lstStyle/>
                    <a:p>
                      <a:pPr algn="l" fontAlgn="t"/>
                      <a:r>
                        <a:rPr lang="en-US" sz="1200" b="1" u="none" strike="noStrike" dirty="0">
                          <a:effectLst/>
                          <a:latin typeface="+mn-lt"/>
                        </a:rPr>
                        <a:t>Drinking water disinfectant added for treatment</a:t>
                      </a:r>
                      <a:endParaRPr lang="en-US" sz="1200" b="1" i="0" u="none" strike="noStrike" dirty="0">
                        <a:solidFill>
                          <a:srgbClr val="000000"/>
                        </a:solidFill>
                        <a:effectLst/>
                        <a:latin typeface="+mn-lt"/>
                      </a:endParaRPr>
                    </a:p>
                  </a:txBody>
                  <a:tcPr marL="9525" marR="9525" marT="9525" marB="0">
                    <a:noFill/>
                  </a:tcPr>
                </a:tc>
                <a:extLst>
                  <a:ext uri="{0D108BD9-81ED-4DB2-BD59-A6C34878D82A}">
                    <a16:rowId xmlns:a16="http://schemas.microsoft.com/office/drawing/2014/main" val="10003"/>
                  </a:ext>
                </a:extLst>
              </a:tr>
            </a:tbl>
          </a:graphicData>
        </a:graphic>
      </p:graphicFrame>
      <p:graphicFrame>
        <p:nvGraphicFramePr>
          <p:cNvPr id="15" name="Table 14"/>
          <p:cNvGraphicFramePr>
            <a:graphicFrameLocks noGrp="1"/>
          </p:cNvGraphicFramePr>
          <p:nvPr>
            <p:extLst>
              <p:ext uri="{D42A27DB-BD31-4B8C-83A1-F6EECF244321}">
                <p14:modId xmlns:p14="http://schemas.microsoft.com/office/powerpoint/2010/main" val="961474848"/>
              </p:ext>
            </p:extLst>
          </p:nvPr>
        </p:nvGraphicFramePr>
        <p:xfrm>
          <a:off x="0" y="3486490"/>
          <a:ext cx="12192000" cy="1745378"/>
        </p:xfrm>
        <a:graphic>
          <a:graphicData uri="http://schemas.openxmlformats.org/drawingml/2006/table">
            <a:tbl>
              <a:tblPr>
                <a:tableStyleId>{5C22544A-7EE6-4342-B048-85BDC9FD1C3A}</a:tableStyleId>
              </a:tblPr>
              <a:tblGrid>
                <a:gridCol w="1411200">
                  <a:extLst>
                    <a:ext uri="{9D8B030D-6E8A-4147-A177-3AD203B41FA5}">
                      <a16:colId xmlns:a16="http://schemas.microsoft.com/office/drawing/2014/main" val="20000"/>
                    </a:ext>
                  </a:extLst>
                </a:gridCol>
                <a:gridCol w="662400">
                  <a:extLst>
                    <a:ext uri="{9D8B030D-6E8A-4147-A177-3AD203B41FA5}">
                      <a16:colId xmlns:a16="http://schemas.microsoft.com/office/drawing/2014/main" val="20001"/>
                    </a:ext>
                  </a:extLst>
                </a:gridCol>
                <a:gridCol w="604800">
                  <a:extLst>
                    <a:ext uri="{9D8B030D-6E8A-4147-A177-3AD203B41FA5}">
                      <a16:colId xmlns:a16="http://schemas.microsoft.com/office/drawing/2014/main" val="20002"/>
                    </a:ext>
                  </a:extLst>
                </a:gridCol>
                <a:gridCol w="604800">
                  <a:extLst>
                    <a:ext uri="{9D8B030D-6E8A-4147-A177-3AD203B41FA5}">
                      <a16:colId xmlns:a16="http://schemas.microsoft.com/office/drawing/2014/main" val="20003"/>
                    </a:ext>
                  </a:extLst>
                </a:gridCol>
                <a:gridCol w="604800">
                  <a:extLst>
                    <a:ext uri="{9D8B030D-6E8A-4147-A177-3AD203B41FA5}">
                      <a16:colId xmlns:a16="http://schemas.microsoft.com/office/drawing/2014/main" val="20004"/>
                    </a:ext>
                  </a:extLst>
                </a:gridCol>
                <a:gridCol w="604800">
                  <a:extLst>
                    <a:ext uri="{9D8B030D-6E8A-4147-A177-3AD203B41FA5}">
                      <a16:colId xmlns:a16="http://schemas.microsoft.com/office/drawing/2014/main" val="20005"/>
                    </a:ext>
                  </a:extLst>
                </a:gridCol>
                <a:gridCol w="763200">
                  <a:extLst>
                    <a:ext uri="{9D8B030D-6E8A-4147-A177-3AD203B41FA5}">
                      <a16:colId xmlns:a16="http://schemas.microsoft.com/office/drawing/2014/main" val="20006"/>
                    </a:ext>
                  </a:extLst>
                </a:gridCol>
                <a:gridCol w="1075200">
                  <a:extLst>
                    <a:ext uri="{9D8B030D-6E8A-4147-A177-3AD203B41FA5}">
                      <a16:colId xmlns:a16="http://schemas.microsoft.com/office/drawing/2014/main" val="20007"/>
                    </a:ext>
                  </a:extLst>
                </a:gridCol>
                <a:gridCol w="1497600">
                  <a:extLst>
                    <a:ext uri="{9D8B030D-6E8A-4147-A177-3AD203B41FA5}">
                      <a16:colId xmlns:a16="http://schemas.microsoft.com/office/drawing/2014/main" val="20008"/>
                    </a:ext>
                  </a:extLst>
                </a:gridCol>
                <a:gridCol w="4363200">
                  <a:extLst>
                    <a:ext uri="{9D8B030D-6E8A-4147-A177-3AD203B41FA5}">
                      <a16:colId xmlns:a16="http://schemas.microsoft.com/office/drawing/2014/main" val="20009"/>
                    </a:ext>
                  </a:extLst>
                </a:gridCol>
              </a:tblGrid>
              <a:tr h="330715">
                <a:tc gridSpan="10">
                  <a:txBody>
                    <a:bodyPr/>
                    <a:lstStyle/>
                    <a:p>
                      <a:pPr algn="ctr" fontAlgn="ctr"/>
                      <a:r>
                        <a:rPr lang="en-US" sz="1200" b="1" u="none" strike="noStrike" dirty="0">
                          <a:effectLst/>
                        </a:rPr>
                        <a:t>DISINFECTANT BY-PRODUCTS</a:t>
                      </a:r>
                      <a:endParaRPr lang="en-US" sz="1200" b="1" i="0" u="none" strike="noStrike" dirty="0">
                        <a:solidFill>
                          <a:srgbClr val="000000"/>
                        </a:solidFill>
                        <a:effectLst/>
                        <a:latin typeface="Trebuchet MS" panose="020B0603020202020204" pitchFamily="34" charset="0"/>
                      </a:endParaRPr>
                    </a:p>
                  </a:txBody>
                  <a:tcPr marL="9525" marR="9525" marT="9525" marB="0" anchor="ctr">
                    <a:solidFill>
                      <a:srgbClr val="CBEDE7"/>
                    </a:solidFill>
                  </a:tcPr>
                </a:tc>
                <a:tc hMerge="1">
                  <a:txBody>
                    <a:bodyPr/>
                    <a:lstStyle/>
                    <a:p>
                      <a:endParaRPr lang="en-US"/>
                    </a:p>
                  </a:txBody>
                  <a:tcPr/>
                </a:tc>
                <a:tc hMerge="1">
                  <a:txBody>
                    <a:bodyPr/>
                    <a:lstStyle/>
                    <a:p>
                      <a:endParaRPr lang="en-US"/>
                    </a:p>
                  </a:txBody>
                  <a:tcPr/>
                </a:tc>
                <a:tc hMerge="1">
                  <a:txBody>
                    <a:bodyPr/>
                    <a:lstStyle/>
                    <a:p>
                      <a:endParaRPr lang="en-US"/>
                    </a:p>
                  </a:txBody>
                  <a:tcPr/>
                </a:tc>
                <a:tc hMerge="1">
                  <a:txBody>
                    <a:bodyPr/>
                    <a:lstStyle/>
                    <a:p>
                      <a:endParaRPr lang="en-US"/>
                    </a:p>
                  </a:txBody>
                  <a:tcPr/>
                </a:tc>
                <a:tc hMerge="1">
                  <a:txBody>
                    <a:bodyPr/>
                    <a:lstStyle/>
                    <a:p>
                      <a:endParaRPr lang="en-US"/>
                    </a:p>
                  </a:txBody>
                  <a:tcPr/>
                </a:tc>
                <a:tc hMerge="1">
                  <a:txBody>
                    <a:bodyPr/>
                    <a:lstStyle/>
                    <a:p>
                      <a:endParaRPr lang="en-US"/>
                    </a:p>
                  </a:txBody>
                  <a:tcPr/>
                </a:tc>
                <a:tc hMerge="1">
                  <a:txBody>
                    <a:bodyPr/>
                    <a:lstStyle/>
                    <a:p>
                      <a:endParaRPr lang="en-US"/>
                    </a:p>
                  </a:txBody>
                  <a:tcPr/>
                </a:tc>
                <a:tc hMerge="1">
                  <a:txBody>
                    <a:bodyPr/>
                    <a:lstStyle/>
                    <a:p>
                      <a:endParaRPr lang="en-US"/>
                    </a:p>
                  </a:txBody>
                  <a:tcPr/>
                </a:tc>
                <a:tc hMerge="1">
                  <a:txBody>
                    <a:bodyPr/>
                    <a:lstStyle/>
                    <a:p>
                      <a:endParaRPr lang="en-US"/>
                    </a:p>
                  </a:txBody>
                  <a:tcPr/>
                </a:tc>
                <a:extLst>
                  <a:ext uri="{0D108BD9-81ED-4DB2-BD59-A6C34878D82A}">
                    <a16:rowId xmlns:a16="http://schemas.microsoft.com/office/drawing/2014/main" val="10000"/>
                  </a:ext>
                </a:extLst>
              </a:tr>
              <a:tr h="245369">
                <a:tc>
                  <a:txBody>
                    <a:bodyPr/>
                    <a:lstStyle/>
                    <a:p>
                      <a:pPr algn="ctr" fontAlgn="t"/>
                      <a:r>
                        <a:rPr lang="en-US" sz="1200" b="1" u="none" strike="noStrike" dirty="0">
                          <a:effectLst/>
                        </a:rPr>
                        <a:t>CONTAMINANT</a:t>
                      </a:r>
                      <a:endParaRPr lang="en-US" sz="1200" b="1" i="0" u="none" strike="noStrike" dirty="0">
                        <a:solidFill>
                          <a:srgbClr val="000000"/>
                        </a:solidFill>
                        <a:effectLst/>
                        <a:latin typeface="Trebuchet MS" panose="020B0603020202020204" pitchFamily="34" charset="0"/>
                      </a:endParaRPr>
                    </a:p>
                  </a:txBody>
                  <a:tcPr marL="9525" marR="9525" marT="9525" marB="0">
                    <a:solidFill>
                      <a:srgbClr val="C6F884"/>
                    </a:solidFill>
                  </a:tcPr>
                </a:tc>
                <a:tc>
                  <a:txBody>
                    <a:bodyPr/>
                    <a:lstStyle/>
                    <a:p>
                      <a:pPr algn="ctr" fontAlgn="t"/>
                      <a:r>
                        <a:rPr lang="en-US" sz="1200" b="1" u="none" strike="noStrike" dirty="0">
                          <a:effectLst/>
                        </a:rPr>
                        <a:t>UNITS</a:t>
                      </a:r>
                      <a:endParaRPr lang="en-US" sz="1200" b="1" i="0" u="none" strike="noStrike" dirty="0">
                        <a:solidFill>
                          <a:srgbClr val="000000"/>
                        </a:solidFill>
                        <a:effectLst/>
                        <a:latin typeface="Trebuchet MS" panose="020B0603020202020204" pitchFamily="34" charset="0"/>
                      </a:endParaRPr>
                    </a:p>
                  </a:txBody>
                  <a:tcPr marL="9525" marR="9525" marT="9525" marB="0">
                    <a:solidFill>
                      <a:srgbClr val="C6F884"/>
                    </a:solidFill>
                  </a:tcPr>
                </a:tc>
                <a:tc>
                  <a:txBody>
                    <a:bodyPr/>
                    <a:lstStyle/>
                    <a:p>
                      <a:pPr algn="ctr" fontAlgn="t"/>
                      <a:r>
                        <a:rPr lang="en-US" sz="1200" b="1" u="none" strike="noStrike" dirty="0">
                          <a:effectLst/>
                        </a:rPr>
                        <a:t>MCL</a:t>
                      </a:r>
                      <a:endParaRPr lang="en-US" sz="1200" b="1" i="0" u="none" strike="noStrike" dirty="0">
                        <a:solidFill>
                          <a:srgbClr val="000000"/>
                        </a:solidFill>
                        <a:effectLst/>
                        <a:latin typeface="Trebuchet MS" panose="020B0603020202020204" pitchFamily="34" charset="0"/>
                      </a:endParaRPr>
                    </a:p>
                  </a:txBody>
                  <a:tcPr marL="9525" marR="9525" marT="9525" marB="0">
                    <a:solidFill>
                      <a:srgbClr val="C6F884"/>
                    </a:solidFill>
                  </a:tcPr>
                </a:tc>
                <a:tc>
                  <a:txBody>
                    <a:bodyPr/>
                    <a:lstStyle/>
                    <a:p>
                      <a:pPr algn="ctr" fontAlgn="t"/>
                      <a:r>
                        <a:rPr lang="en-US" sz="1200" b="1" u="none" strike="noStrike" dirty="0">
                          <a:effectLst/>
                        </a:rPr>
                        <a:t>PHG</a:t>
                      </a:r>
                      <a:endParaRPr lang="en-US" sz="1200" b="1" i="0" u="none" strike="noStrike" dirty="0">
                        <a:solidFill>
                          <a:srgbClr val="000000"/>
                        </a:solidFill>
                        <a:effectLst/>
                        <a:latin typeface="Trebuchet MS" panose="020B0603020202020204" pitchFamily="34" charset="0"/>
                      </a:endParaRPr>
                    </a:p>
                  </a:txBody>
                  <a:tcPr marL="9525" marR="9525" marT="9525" marB="0">
                    <a:solidFill>
                      <a:srgbClr val="C6F884"/>
                    </a:solidFill>
                  </a:tcPr>
                </a:tc>
                <a:tc>
                  <a:txBody>
                    <a:bodyPr/>
                    <a:lstStyle/>
                    <a:p>
                      <a:pPr algn="ctr" fontAlgn="t"/>
                      <a:r>
                        <a:rPr lang="en-US" sz="1200" b="1" u="none" strike="noStrike" dirty="0">
                          <a:effectLst/>
                        </a:rPr>
                        <a:t>DLR</a:t>
                      </a:r>
                      <a:endParaRPr lang="en-US" sz="1200" b="1" i="0" u="none" strike="noStrike" dirty="0">
                        <a:solidFill>
                          <a:srgbClr val="000000"/>
                        </a:solidFill>
                        <a:effectLst/>
                        <a:latin typeface="Trebuchet MS" panose="020B0603020202020204" pitchFamily="34" charset="0"/>
                      </a:endParaRPr>
                    </a:p>
                  </a:txBody>
                  <a:tcPr marL="9525" marR="9525" marT="9525" marB="0">
                    <a:solidFill>
                      <a:srgbClr val="C6F884"/>
                    </a:solidFill>
                  </a:tcPr>
                </a:tc>
                <a:tc>
                  <a:txBody>
                    <a:bodyPr/>
                    <a:lstStyle/>
                    <a:p>
                      <a:pPr algn="ctr" fontAlgn="t"/>
                      <a:r>
                        <a:rPr lang="en-US" sz="1200" b="1" u="none" strike="noStrike" dirty="0">
                          <a:effectLst/>
                        </a:rPr>
                        <a:t>AVE</a:t>
                      </a:r>
                      <a:endParaRPr lang="en-US" sz="1200" b="1" i="0" u="none" strike="noStrike" dirty="0">
                        <a:solidFill>
                          <a:srgbClr val="000000"/>
                        </a:solidFill>
                        <a:effectLst/>
                        <a:latin typeface="Trebuchet MS" panose="020B0603020202020204" pitchFamily="34" charset="0"/>
                      </a:endParaRPr>
                    </a:p>
                  </a:txBody>
                  <a:tcPr marL="9525" marR="9525" marT="9525" marB="0">
                    <a:solidFill>
                      <a:srgbClr val="C6F884"/>
                    </a:solidFill>
                  </a:tcPr>
                </a:tc>
                <a:tc>
                  <a:txBody>
                    <a:bodyPr/>
                    <a:lstStyle/>
                    <a:p>
                      <a:pPr algn="ctr" fontAlgn="t"/>
                      <a:r>
                        <a:rPr lang="en-US" sz="1200" b="1" u="none" strike="noStrike" dirty="0">
                          <a:effectLst/>
                        </a:rPr>
                        <a:t>RANGE</a:t>
                      </a:r>
                      <a:endParaRPr lang="en-US" sz="1200" b="1" i="0" u="none" strike="noStrike" dirty="0">
                        <a:solidFill>
                          <a:srgbClr val="000000"/>
                        </a:solidFill>
                        <a:effectLst/>
                        <a:latin typeface="Trebuchet MS" panose="020B0603020202020204" pitchFamily="34" charset="0"/>
                      </a:endParaRPr>
                    </a:p>
                  </a:txBody>
                  <a:tcPr marL="9525" marR="9525" marT="9525" marB="0">
                    <a:solidFill>
                      <a:srgbClr val="C6F884"/>
                    </a:solidFill>
                  </a:tcPr>
                </a:tc>
                <a:tc>
                  <a:txBody>
                    <a:bodyPr/>
                    <a:lstStyle/>
                    <a:p>
                      <a:pPr algn="ctr" fontAlgn="t"/>
                      <a:r>
                        <a:rPr lang="en-US" sz="1200" b="1" u="none" strike="noStrike" dirty="0">
                          <a:effectLst/>
                        </a:rPr>
                        <a:t>YEAR SAMPLED</a:t>
                      </a:r>
                      <a:endParaRPr lang="en-US" sz="1200" b="1" i="0" u="none" strike="noStrike" dirty="0">
                        <a:solidFill>
                          <a:srgbClr val="000000"/>
                        </a:solidFill>
                        <a:effectLst/>
                        <a:latin typeface="Trebuchet MS" panose="020B0603020202020204" pitchFamily="34" charset="0"/>
                      </a:endParaRPr>
                    </a:p>
                  </a:txBody>
                  <a:tcPr marL="9525" marR="9525" marT="9525" marB="0">
                    <a:solidFill>
                      <a:srgbClr val="C6F884"/>
                    </a:solidFill>
                  </a:tcPr>
                </a:tc>
                <a:tc>
                  <a:txBody>
                    <a:bodyPr/>
                    <a:lstStyle/>
                    <a:p>
                      <a:pPr algn="ctr" fontAlgn="t"/>
                      <a:r>
                        <a:rPr lang="en-US" sz="1200" b="1" u="none" strike="noStrike" dirty="0">
                          <a:effectLst/>
                        </a:rPr>
                        <a:t>VIOLATION</a:t>
                      </a:r>
                      <a:endParaRPr lang="en-US" sz="1200" b="1" i="0" u="none" strike="noStrike" dirty="0">
                        <a:solidFill>
                          <a:srgbClr val="000000"/>
                        </a:solidFill>
                        <a:effectLst/>
                        <a:latin typeface="Trebuchet MS" panose="020B0603020202020204" pitchFamily="34" charset="0"/>
                      </a:endParaRPr>
                    </a:p>
                  </a:txBody>
                  <a:tcPr marL="9525" marR="9525" marT="9525" marB="0">
                    <a:solidFill>
                      <a:srgbClr val="C6F884"/>
                    </a:solidFill>
                  </a:tcPr>
                </a:tc>
                <a:tc>
                  <a:txBody>
                    <a:bodyPr/>
                    <a:lstStyle/>
                    <a:p>
                      <a:pPr algn="ctr" fontAlgn="t"/>
                      <a:r>
                        <a:rPr lang="en-US" sz="1200" b="1" u="none" strike="noStrike" dirty="0">
                          <a:effectLst/>
                        </a:rPr>
                        <a:t>TYPICAL SOURCE OF CONTAMINANTS</a:t>
                      </a:r>
                      <a:endParaRPr lang="en-US" sz="1200" b="1" i="0" u="none" strike="noStrike" dirty="0">
                        <a:solidFill>
                          <a:srgbClr val="000000"/>
                        </a:solidFill>
                        <a:effectLst/>
                        <a:latin typeface="Trebuchet MS" panose="020B0603020202020204" pitchFamily="34" charset="0"/>
                      </a:endParaRPr>
                    </a:p>
                  </a:txBody>
                  <a:tcPr marL="9525" marR="9525" marT="9525" marB="0">
                    <a:solidFill>
                      <a:srgbClr val="C6F884"/>
                    </a:solidFill>
                  </a:tcPr>
                </a:tc>
                <a:extLst>
                  <a:ext uri="{0D108BD9-81ED-4DB2-BD59-A6C34878D82A}">
                    <a16:rowId xmlns:a16="http://schemas.microsoft.com/office/drawing/2014/main" val="10001"/>
                  </a:ext>
                </a:extLst>
              </a:tr>
              <a:tr h="245369">
                <a:tc>
                  <a:txBody>
                    <a:bodyPr/>
                    <a:lstStyle/>
                    <a:p>
                      <a:pPr algn="ctr" fontAlgn="ctr"/>
                      <a:r>
                        <a:rPr lang="en-US" sz="1200" b="1" u="none" strike="noStrike" dirty="0">
                          <a:effectLst/>
                          <a:latin typeface="+mn-lt"/>
                        </a:rPr>
                        <a:t>Total Haloacetic Acids</a:t>
                      </a:r>
                      <a:endParaRPr lang="en-US" sz="1200" b="1" i="0" u="none" strike="noStrike" dirty="0">
                        <a:solidFill>
                          <a:srgbClr val="000000"/>
                        </a:solidFill>
                        <a:effectLst/>
                        <a:latin typeface="+mn-lt"/>
                      </a:endParaRPr>
                    </a:p>
                  </a:txBody>
                  <a:tcPr marL="9525" marR="9525" marT="9525" marB="0" anchor="ctr">
                    <a:noFill/>
                  </a:tcPr>
                </a:tc>
                <a:tc>
                  <a:txBody>
                    <a:bodyPr/>
                    <a:lstStyle/>
                    <a:p>
                      <a:pPr algn="ctr" fontAlgn="ctr"/>
                      <a:r>
                        <a:rPr lang="en-US" sz="1200" b="1" u="none" strike="noStrike" dirty="0">
                          <a:effectLst/>
                          <a:latin typeface="+mn-lt"/>
                        </a:rPr>
                        <a:t>ppb</a:t>
                      </a:r>
                      <a:endParaRPr lang="en-US" sz="1200" b="1" i="0" u="none" strike="noStrike" dirty="0">
                        <a:solidFill>
                          <a:srgbClr val="000000"/>
                        </a:solidFill>
                        <a:effectLst/>
                        <a:latin typeface="+mn-lt"/>
                      </a:endParaRPr>
                    </a:p>
                  </a:txBody>
                  <a:tcPr marL="9525" marR="9525" marT="9525" marB="0" anchor="ctr">
                    <a:noFill/>
                  </a:tcPr>
                </a:tc>
                <a:tc>
                  <a:txBody>
                    <a:bodyPr/>
                    <a:lstStyle/>
                    <a:p>
                      <a:pPr algn="ctr" fontAlgn="ctr"/>
                      <a:r>
                        <a:rPr lang="en-US" sz="1200" b="1" u="none" strike="noStrike" dirty="0">
                          <a:effectLst/>
                          <a:latin typeface="+mn-lt"/>
                        </a:rPr>
                        <a:t>60</a:t>
                      </a:r>
                      <a:endParaRPr lang="en-US" sz="1200" b="1" i="0" u="none" strike="noStrike" dirty="0">
                        <a:solidFill>
                          <a:srgbClr val="000000"/>
                        </a:solidFill>
                        <a:effectLst/>
                        <a:latin typeface="+mn-lt"/>
                      </a:endParaRPr>
                    </a:p>
                  </a:txBody>
                  <a:tcPr marL="9525" marR="9525" marT="9525" marB="0" anchor="ctr">
                    <a:noFill/>
                  </a:tcPr>
                </a:tc>
                <a:tc>
                  <a:txBody>
                    <a:bodyPr/>
                    <a:lstStyle/>
                    <a:p>
                      <a:pPr algn="ctr" fontAlgn="ctr"/>
                      <a:r>
                        <a:rPr lang="en-US" sz="1200" b="1" u="none" strike="noStrike" dirty="0">
                          <a:effectLst/>
                          <a:latin typeface="+mn-lt"/>
                        </a:rPr>
                        <a:t>ND</a:t>
                      </a:r>
                      <a:endParaRPr lang="en-US" sz="1200" b="1" i="0" u="none" strike="noStrike" dirty="0">
                        <a:solidFill>
                          <a:srgbClr val="000000"/>
                        </a:solidFill>
                        <a:effectLst/>
                        <a:latin typeface="+mn-lt"/>
                      </a:endParaRPr>
                    </a:p>
                  </a:txBody>
                  <a:tcPr marL="9525" marR="9525" marT="9525" marB="0" anchor="ctr">
                    <a:noFill/>
                  </a:tcPr>
                </a:tc>
                <a:tc>
                  <a:txBody>
                    <a:bodyPr/>
                    <a:lstStyle/>
                    <a:p>
                      <a:pPr algn="ctr" fontAlgn="ctr"/>
                      <a:r>
                        <a:rPr lang="en-US" sz="1200" b="1" u="none" strike="noStrike" dirty="0">
                          <a:effectLst/>
                          <a:latin typeface="+mn-lt"/>
                        </a:rPr>
                        <a:t>&lt;1</a:t>
                      </a:r>
                      <a:endParaRPr lang="en-US" sz="1200" b="1" i="0" u="none" strike="noStrike" dirty="0">
                        <a:solidFill>
                          <a:srgbClr val="000000"/>
                        </a:solidFill>
                        <a:effectLst/>
                        <a:latin typeface="+mn-lt"/>
                      </a:endParaRPr>
                    </a:p>
                  </a:txBody>
                  <a:tcPr marL="9525" marR="9525" marT="9525" marB="0" anchor="ctr">
                    <a:noFill/>
                  </a:tcPr>
                </a:tc>
                <a:tc>
                  <a:txBody>
                    <a:bodyPr/>
                    <a:lstStyle/>
                    <a:p>
                      <a:pPr algn="ctr" fontAlgn="ctr"/>
                      <a:r>
                        <a:rPr lang="en-US" sz="1200" b="1" i="0" u="none" strike="noStrike" dirty="0">
                          <a:solidFill>
                            <a:srgbClr val="000000"/>
                          </a:solidFill>
                          <a:effectLst/>
                          <a:latin typeface="+mn-lt"/>
                        </a:rPr>
                        <a:t>&lt;1</a:t>
                      </a:r>
                    </a:p>
                  </a:txBody>
                  <a:tcPr marL="9525" marR="9525" marT="9525" marB="0" anchor="ctr">
                    <a:noFill/>
                  </a:tcPr>
                </a:tc>
                <a:tc>
                  <a:txBody>
                    <a:bodyPr/>
                    <a:lstStyle/>
                    <a:p>
                      <a:pPr algn="ctr" fontAlgn="ctr"/>
                      <a:r>
                        <a:rPr lang="en-US" sz="1200" b="1" i="0" u="none" strike="noStrike" dirty="0">
                          <a:solidFill>
                            <a:srgbClr val="000000"/>
                          </a:solidFill>
                          <a:effectLst/>
                          <a:latin typeface="+mn-lt"/>
                        </a:rPr>
                        <a:t>0</a:t>
                      </a:r>
                    </a:p>
                  </a:txBody>
                  <a:tcPr marL="9525" marR="9525" marT="9525" marB="0" anchor="ctr">
                    <a:noFill/>
                  </a:tcPr>
                </a:tc>
                <a:tc>
                  <a:txBody>
                    <a:bodyPr/>
                    <a:lstStyle/>
                    <a:p>
                      <a:pPr algn="ctr" fontAlgn="ctr"/>
                      <a:r>
                        <a:rPr lang="en-US" sz="1200" b="1" u="none" strike="noStrike" dirty="0">
                          <a:effectLst/>
                          <a:latin typeface="+mn-lt"/>
                        </a:rPr>
                        <a:t>2023</a:t>
                      </a:r>
                      <a:endParaRPr lang="en-US" sz="1200" b="1" i="0" u="none" strike="noStrike" dirty="0">
                        <a:solidFill>
                          <a:srgbClr val="000000"/>
                        </a:solidFill>
                        <a:effectLst/>
                        <a:latin typeface="+mn-lt"/>
                      </a:endParaRPr>
                    </a:p>
                  </a:txBody>
                  <a:tcPr marL="9525" marR="9525" marT="9525" marB="0" anchor="ctr">
                    <a:noFill/>
                  </a:tcPr>
                </a:tc>
                <a:tc>
                  <a:txBody>
                    <a:bodyPr/>
                    <a:lstStyle/>
                    <a:p>
                      <a:pPr algn="ctr" fontAlgn="ctr"/>
                      <a:r>
                        <a:rPr lang="en-US" sz="1200" b="1" u="none" strike="noStrike" dirty="0">
                          <a:effectLst/>
                          <a:latin typeface="+mn-lt"/>
                        </a:rPr>
                        <a:t>No</a:t>
                      </a:r>
                      <a:endParaRPr lang="en-US" sz="1200" b="1" i="0" u="none" strike="noStrike" dirty="0">
                        <a:solidFill>
                          <a:srgbClr val="000000"/>
                        </a:solidFill>
                        <a:effectLst/>
                        <a:latin typeface="+mn-lt"/>
                      </a:endParaRPr>
                    </a:p>
                  </a:txBody>
                  <a:tcPr marL="9525" marR="9525" marT="9525" marB="0" anchor="ctr">
                    <a:noFill/>
                  </a:tcPr>
                </a:tc>
                <a:tc>
                  <a:txBody>
                    <a:bodyPr/>
                    <a:lstStyle/>
                    <a:p>
                      <a:pPr algn="l" fontAlgn="t"/>
                      <a:r>
                        <a:rPr lang="en-US" sz="1200" b="1" u="none" strike="noStrike" dirty="0">
                          <a:effectLst/>
                          <a:latin typeface="+mn-lt"/>
                        </a:rPr>
                        <a:t>By-product of Drinking water disinfection</a:t>
                      </a:r>
                      <a:endParaRPr lang="en-US" sz="1200" b="1" i="0" u="none" strike="noStrike" dirty="0">
                        <a:solidFill>
                          <a:srgbClr val="000000"/>
                        </a:solidFill>
                        <a:effectLst/>
                        <a:latin typeface="+mn-lt"/>
                      </a:endParaRPr>
                    </a:p>
                  </a:txBody>
                  <a:tcPr marL="9525" marR="9525" marT="9525" marB="0">
                    <a:noFill/>
                  </a:tcPr>
                </a:tc>
                <a:extLst>
                  <a:ext uri="{0D108BD9-81ED-4DB2-BD59-A6C34878D82A}">
                    <a16:rowId xmlns:a16="http://schemas.microsoft.com/office/drawing/2014/main" val="10002"/>
                  </a:ext>
                </a:extLst>
              </a:tr>
              <a:tr h="472958">
                <a:tc>
                  <a:txBody>
                    <a:bodyPr/>
                    <a:lstStyle/>
                    <a:p>
                      <a:pPr algn="ctr" fontAlgn="ctr"/>
                      <a:r>
                        <a:rPr lang="en-US" sz="1200" b="1" u="none" strike="noStrike" dirty="0">
                          <a:effectLst/>
                          <a:latin typeface="+mn-lt"/>
                        </a:rPr>
                        <a:t>Trihalomethanes (Total)</a:t>
                      </a:r>
                    </a:p>
                    <a:p>
                      <a:pPr algn="ctr" fontAlgn="ctr"/>
                      <a:endParaRPr lang="en-US" sz="1200" b="1" i="0" u="none" strike="noStrike" dirty="0">
                        <a:solidFill>
                          <a:srgbClr val="000000"/>
                        </a:solidFill>
                        <a:effectLst/>
                        <a:latin typeface="+mn-lt"/>
                      </a:endParaRPr>
                    </a:p>
                    <a:p>
                      <a:pPr algn="ctr" fontAlgn="ctr"/>
                      <a:r>
                        <a:rPr lang="en-US" sz="1200" b="1" i="0" u="none" strike="noStrike" dirty="0">
                          <a:solidFill>
                            <a:srgbClr val="000000"/>
                          </a:solidFill>
                          <a:effectLst/>
                          <a:latin typeface="+mn-lt"/>
                        </a:rPr>
                        <a:t>EDB/DBCP</a:t>
                      </a:r>
                    </a:p>
                  </a:txBody>
                  <a:tcPr marL="9525" marR="9525" marT="9525" marB="0" anchor="ctr">
                    <a:noFill/>
                  </a:tcPr>
                </a:tc>
                <a:tc>
                  <a:txBody>
                    <a:bodyPr/>
                    <a:lstStyle/>
                    <a:p>
                      <a:pPr algn="ctr" fontAlgn="ctr"/>
                      <a:r>
                        <a:rPr lang="en-US" sz="1200" b="1" u="none" strike="noStrike" dirty="0">
                          <a:effectLst/>
                          <a:latin typeface="+mn-lt"/>
                        </a:rPr>
                        <a:t>Ppb</a:t>
                      </a:r>
                    </a:p>
                    <a:p>
                      <a:pPr algn="ctr" fontAlgn="ctr"/>
                      <a:endParaRPr lang="en-US" sz="1200" b="1" i="0" u="none" strike="noStrike" dirty="0">
                        <a:solidFill>
                          <a:srgbClr val="000000"/>
                        </a:solidFill>
                        <a:effectLst/>
                        <a:latin typeface="+mn-lt"/>
                      </a:endParaRPr>
                    </a:p>
                    <a:p>
                      <a:pPr algn="ctr" fontAlgn="ctr"/>
                      <a:r>
                        <a:rPr lang="en-US" sz="1200" b="1" i="0" u="none" strike="noStrike" dirty="0">
                          <a:solidFill>
                            <a:srgbClr val="000000"/>
                          </a:solidFill>
                          <a:effectLst/>
                          <a:latin typeface="+mn-lt"/>
                        </a:rPr>
                        <a:t>Ug/l</a:t>
                      </a:r>
                    </a:p>
                  </a:txBody>
                  <a:tcPr marL="9525" marR="9525" marT="9525" marB="0" anchor="ctr">
                    <a:noFill/>
                  </a:tcPr>
                </a:tc>
                <a:tc>
                  <a:txBody>
                    <a:bodyPr/>
                    <a:lstStyle/>
                    <a:p>
                      <a:pPr algn="ctr" fontAlgn="ctr"/>
                      <a:r>
                        <a:rPr lang="en-US" sz="1200" b="1" u="none" strike="noStrike" dirty="0">
                          <a:effectLst/>
                          <a:latin typeface="+mn-lt"/>
                        </a:rPr>
                        <a:t>80</a:t>
                      </a:r>
                    </a:p>
                    <a:p>
                      <a:pPr algn="ctr" fontAlgn="ctr"/>
                      <a:endParaRPr lang="en-US" sz="1200" b="1" i="0" u="none" strike="noStrike" dirty="0">
                        <a:solidFill>
                          <a:srgbClr val="000000"/>
                        </a:solidFill>
                        <a:effectLst/>
                        <a:latin typeface="+mn-lt"/>
                      </a:endParaRPr>
                    </a:p>
                    <a:p>
                      <a:pPr algn="ctr" fontAlgn="ctr"/>
                      <a:r>
                        <a:rPr lang="en-US" sz="1200" b="1" i="0" u="none" strike="noStrike" dirty="0">
                          <a:solidFill>
                            <a:srgbClr val="000000"/>
                          </a:solidFill>
                          <a:effectLst/>
                          <a:latin typeface="+mn-lt"/>
                        </a:rPr>
                        <a:t>70-130</a:t>
                      </a:r>
                    </a:p>
                  </a:txBody>
                  <a:tcPr marL="9525" marR="9525" marT="9525" marB="0" anchor="ctr">
                    <a:noFill/>
                  </a:tcPr>
                </a:tc>
                <a:tc>
                  <a:txBody>
                    <a:bodyPr/>
                    <a:lstStyle/>
                    <a:p>
                      <a:pPr algn="ctr" fontAlgn="ctr"/>
                      <a:r>
                        <a:rPr lang="en-US" sz="1200" b="1" u="none" strike="noStrike" dirty="0">
                          <a:effectLst/>
                          <a:latin typeface="+mn-lt"/>
                        </a:rPr>
                        <a:t>ND</a:t>
                      </a:r>
                    </a:p>
                    <a:p>
                      <a:pPr algn="ctr" fontAlgn="ctr"/>
                      <a:endParaRPr lang="en-US" sz="1200" b="1" i="0" u="none" strike="noStrike" dirty="0">
                        <a:solidFill>
                          <a:srgbClr val="000000"/>
                        </a:solidFill>
                        <a:effectLst/>
                        <a:latin typeface="+mn-lt"/>
                      </a:endParaRPr>
                    </a:p>
                    <a:p>
                      <a:pPr algn="ctr" fontAlgn="ctr"/>
                      <a:r>
                        <a:rPr lang="en-US" sz="1200" b="1" i="0" u="none" strike="noStrike" dirty="0">
                          <a:solidFill>
                            <a:srgbClr val="000000"/>
                          </a:solidFill>
                          <a:effectLst/>
                          <a:latin typeface="+mn-lt"/>
                        </a:rPr>
                        <a:t>0.13</a:t>
                      </a:r>
                    </a:p>
                  </a:txBody>
                  <a:tcPr marL="9525" marR="9525" marT="9525" marB="0" anchor="ctr">
                    <a:noFill/>
                  </a:tcPr>
                </a:tc>
                <a:tc>
                  <a:txBody>
                    <a:bodyPr/>
                    <a:lstStyle/>
                    <a:p>
                      <a:pPr algn="ctr" fontAlgn="ctr"/>
                      <a:r>
                        <a:rPr lang="en-US" sz="1200" b="1" u="none" strike="noStrike" dirty="0">
                          <a:effectLst/>
                          <a:latin typeface="+mn-lt"/>
                        </a:rPr>
                        <a:t>1.75</a:t>
                      </a:r>
                    </a:p>
                    <a:p>
                      <a:pPr algn="ctr" fontAlgn="ctr"/>
                      <a:endParaRPr lang="en-US" sz="1200" b="1" i="0" u="none" strike="noStrike" dirty="0">
                        <a:solidFill>
                          <a:srgbClr val="000000"/>
                        </a:solidFill>
                        <a:effectLst/>
                        <a:latin typeface="+mn-lt"/>
                      </a:endParaRPr>
                    </a:p>
                    <a:p>
                      <a:pPr algn="ctr" fontAlgn="ctr"/>
                      <a:r>
                        <a:rPr lang="en-US" sz="1200" b="1" i="0" u="none" strike="noStrike" dirty="0">
                          <a:solidFill>
                            <a:srgbClr val="000000"/>
                          </a:solidFill>
                          <a:effectLst/>
                          <a:latin typeface="+mn-lt"/>
                        </a:rPr>
                        <a:t>0.010</a:t>
                      </a:r>
                    </a:p>
                  </a:txBody>
                  <a:tcPr marL="9525" marR="9525" marT="9525" marB="0" anchor="ctr">
                    <a:noFill/>
                  </a:tcPr>
                </a:tc>
                <a:tc>
                  <a:txBody>
                    <a:bodyPr/>
                    <a:lstStyle/>
                    <a:p>
                      <a:pPr marL="0" marR="0" lvl="0" indent="0" algn="ctr" defTabSz="914400" rtl="0" eaLnBrk="1" fontAlgn="ctr" latinLnBrk="0" hangingPunct="1">
                        <a:lnSpc>
                          <a:spcPct val="100000"/>
                        </a:lnSpc>
                        <a:spcBef>
                          <a:spcPts val="0"/>
                        </a:spcBef>
                        <a:spcAft>
                          <a:spcPts val="0"/>
                        </a:spcAft>
                        <a:buClrTx/>
                        <a:buSzTx/>
                        <a:buFontTx/>
                        <a:buNone/>
                        <a:tabLst/>
                        <a:defRPr/>
                      </a:pPr>
                      <a:r>
                        <a:rPr lang="en-US" sz="1200" b="1" i="0" u="none" strike="noStrike" dirty="0">
                          <a:solidFill>
                            <a:schemeClr val="dk1"/>
                          </a:solidFill>
                          <a:effectLst/>
                          <a:latin typeface="+mn-lt"/>
                        </a:rPr>
                        <a:t>0</a:t>
                      </a:r>
                    </a:p>
                    <a:p>
                      <a:pPr marL="0" marR="0" lvl="0" indent="0" algn="ctr" defTabSz="914400" rtl="0" eaLnBrk="1" fontAlgn="ctr" latinLnBrk="0" hangingPunct="1">
                        <a:lnSpc>
                          <a:spcPct val="100000"/>
                        </a:lnSpc>
                        <a:spcBef>
                          <a:spcPts val="0"/>
                        </a:spcBef>
                        <a:spcAft>
                          <a:spcPts val="0"/>
                        </a:spcAft>
                        <a:buClrTx/>
                        <a:buSzTx/>
                        <a:buFontTx/>
                        <a:buNone/>
                        <a:tabLst/>
                        <a:defRPr/>
                      </a:pPr>
                      <a:endParaRPr lang="en-US" sz="1200" b="1" i="0" u="none" strike="noStrike" dirty="0">
                        <a:solidFill>
                          <a:schemeClr val="dk1"/>
                        </a:solidFill>
                        <a:effectLst/>
                        <a:latin typeface="+mn-lt"/>
                      </a:endParaRPr>
                    </a:p>
                    <a:p>
                      <a:pPr marL="0" marR="0" lvl="0" indent="0" algn="ctr" defTabSz="914400" rtl="0" eaLnBrk="1" fontAlgn="ctr" latinLnBrk="0" hangingPunct="1">
                        <a:lnSpc>
                          <a:spcPct val="100000"/>
                        </a:lnSpc>
                        <a:spcBef>
                          <a:spcPts val="0"/>
                        </a:spcBef>
                        <a:spcAft>
                          <a:spcPts val="0"/>
                        </a:spcAft>
                        <a:buClrTx/>
                        <a:buSzTx/>
                        <a:buFontTx/>
                        <a:buNone/>
                        <a:tabLst/>
                        <a:defRPr/>
                      </a:pPr>
                      <a:r>
                        <a:rPr lang="en-US" sz="1200" b="1" i="0" u="none" strike="noStrike" dirty="0">
                          <a:solidFill>
                            <a:schemeClr val="dk1"/>
                          </a:solidFill>
                          <a:effectLst/>
                          <a:latin typeface="+mn-lt"/>
                        </a:rPr>
                        <a:t>0.094-0.17</a:t>
                      </a:r>
                      <a:endParaRPr lang="en-US" sz="1200" b="1" i="0" u="none" strike="noStrike" dirty="0">
                        <a:solidFill>
                          <a:srgbClr val="000000"/>
                        </a:solidFill>
                        <a:effectLst/>
                        <a:latin typeface="+mn-lt"/>
                      </a:endParaRPr>
                    </a:p>
                  </a:txBody>
                  <a:tcPr marL="9525" marR="9525" marT="9525" marB="0" anchor="ctr">
                    <a:noFill/>
                  </a:tcPr>
                </a:tc>
                <a:tc>
                  <a:txBody>
                    <a:bodyPr/>
                    <a:lstStyle/>
                    <a:p>
                      <a:pPr algn="ctr" fontAlgn="ctr"/>
                      <a:r>
                        <a:rPr lang="en-US" sz="1200" b="1" i="0" u="none" strike="noStrike" dirty="0">
                          <a:solidFill>
                            <a:schemeClr val="dk1"/>
                          </a:solidFill>
                          <a:effectLst/>
                          <a:latin typeface="+mn-lt"/>
                        </a:rPr>
                        <a:t>0</a:t>
                      </a:r>
                    </a:p>
                    <a:p>
                      <a:pPr algn="ctr" fontAlgn="ctr"/>
                      <a:endParaRPr lang="en-US" sz="1200" b="1" i="0" u="none" strike="noStrike" dirty="0">
                        <a:solidFill>
                          <a:schemeClr val="dk1"/>
                        </a:solidFill>
                        <a:effectLst/>
                        <a:latin typeface="+mn-lt"/>
                      </a:endParaRPr>
                    </a:p>
                    <a:p>
                      <a:pPr algn="ctr" fontAlgn="ctr"/>
                      <a:r>
                        <a:rPr lang="en-US" sz="1200" b="1" i="0" u="none" strike="noStrike" dirty="0">
                          <a:solidFill>
                            <a:schemeClr val="dk1"/>
                          </a:solidFill>
                          <a:effectLst/>
                          <a:latin typeface="+mn-lt"/>
                        </a:rPr>
                        <a:t>0-.17</a:t>
                      </a:r>
                      <a:endParaRPr lang="en-US" sz="1200" b="1" i="0" u="none" strike="noStrike" dirty="0">
                        <a:solidFill>
                          <a:srgbClr val="000000"/>
                        </a:solidFill>
                        <a:effectLst/>
                        <a:latin typeface="+mn-lt"/>
                      </a:endParaRPr>
                    </a:p>
                  </a:txBody>
                  <a:tcPr marL="9525" marR="9525" marT="9525" marB="0" anchor="ctr">
                    <a:noFill/>
                  </a:tcPr>
                </a:tc>
                <a:tc>
                  <a:txBody>
                    <a:bodyPr/>
                    <a:lstStyle/>
                    <a:p>
                      <a:pPr algn="ctr" fontAlgn="ctr"/>
                      <a:r>
                        <a:rPr lang="en-US" sz="1200" b="1" u="none" strike="noStrike" dirty="0">
                          <a:effectLst/>
                          <a:latin typeface="+mn-lt"/>
                        </a:rPr>
                        <a:t>2023</a:t>
                      </a:r>
                    </a:p>
                    <a:p>
                      <a:pPr algn="ctr" fontAlgn="ctr"/>
                      <a:endParaRPr lang="en-US" sz="1200" b="1" i="0" u="none" strike="noStrike" dirty="0">
                        <a:solidFill>
                          <a:srgbClr val="000000"/>
                        </a:solidFill>
                        <a:effectLst/>
                        <a:latin typeface="+mn-lt"/>
                      </a:endParaRPr>
                    </a:p>
                    <a:p>
                      <a:pPr algn="ctr" fontAlgn="ctr"/>
                      <a:r>
                        <a:rPr lang="en-US" sz="1200" b="1" i="0" u="none" strike="noStrike" dirty="0">
                          <a:solidFill>
                            <a:srgbClr val="000000"/>
                          </a:solidFill>
                          <a:effectLst/>
                          <a:latin typeface="+mn-lt"/>
                        </a:rPr>
                        <a:t>2023</a:t>
                      </a:r>
                    </a:p>
                  </a:txBody>
                  <a:tcPr marL="9525" marR="9525" marT="9525" marB="0" anchor="ctr">
                    <a:noFill/>
                  </a:tcPr>
                </a:tc>
                <a:tc>
                  <a:txBody>
                    <a:bodyPr/>
                    <a:lstStyle/>
                    <a:p>
                      <a:pPr algn="ctr" fontAlgn="ctr"/>
                      <a:r>
                        <a:rPr lang="en-US" sz="1200" b="1" u="none" strike="noStrike" dirty="0">
                          <a:effectLst/>
                          <a:latin typeface="+mn-lt"/>
                        </a:rPr>
                        <a:t>No</a:t>
                      </a:r>
                    </a:p>
                    <a:p>
                      <a:pPr algn="ctr" fontAlgn="ctr"/>
                      <a:endParaRPr lang="en-US" sz="1200" b="1" i="0" u="none" strike="noStrike" dirty="0">
                        <a:solidFill>
                          <a:srgbClr val="000000"/>
                        </a:solidFill>
                        <a:effectLst/>
                        <a:latin typeface="+mn-lt"/>
                      </a:endParaRPr>
                    </a:p>
                    <a:p>
                      <a:pPr algn="ctr" fontAlgn="ctr"/>
                      <a:r>
                        <a:rPr lang="en-US" sz="1200" b="1" i="0" u="none" strike="noStrike" dirty="0">
                          <a:solidFill>
                            <a:srgbClr val="000000"/>
                          </a:solidFill>
                          <a:effectLst/>
                          <a:latin typeface="+mn-lt"/>
                        </a:rPr>
                        <a:t>No</a:t>
                      </a:r>
                    </a:p>
                  </a:txBody>
                  <a:tcPr marL="9525" marR="9525" marT="9525" marB="0" anchor="ctr">
                    <a:noFill/>
                  </a:tcPr>
                </a:tc>
                <a:tc>
                  <a:txBody>
                    <a:bodyPr/>
                    <a:lstStyle/>
                    <a:p>
                      <a:pPr algn="l" fontAlgn="t"/>
                      <a:r>
                        <a:rPr lang="en-US" sz="1200" b="1" u="none" strike="noStrike" dirty="0">
                          <a:effectLst/>
                          <a:latin typeface="+mn-lt"/>
                        </a:rPr>
                        <a:t>By-product of Drinking water disinfection</a:t>
                      </a:r>
                    </a:p>
                    <a:p>
                      <a:pPr algn="l" fontAlgn="t"/>
                      <a:endParaRPr lang="en-US" sz="1200" b="1" i="0" u="none" strike="noStrike" dirty="0">
                        <a:solidFill>
                          <a:srgbClr val="000000"/>
                        </a:solidFill>
                        <a:effectLst/>
                        <a:latin typeface="+mn-lt"/>
                      </a:endParaRPr>
                    </a:p>
                    <a:p>
                      <a:pPr algn="l" fontAlgn="t"/>
                      <a:endParaRPr lang="en-US" sz="1200" b="1" i="0" u="none" strike="noStrike" dirty="0">
                        <a:solidFill>
                          <a:srgbClr val="000000"/>
                        </a:solidFill>
                        <a:effectLst/>
                        <a:latin typeface="+mn-lt"/>
                      </a:endParaRPr>
                    </a:p>
                    <a:p>
                      <a:pPr marL="0" marR="0" lvl="0" indent="0" algn="l" defTabSz="914400" rtl="0" eaLnBrk="1" fontAlgn="t" latinLnBrk="0" hangingPunct="1">
                        <a:lnSpc>
                          <a:spcPct val="100000"/>
                        </a:lnSpc>
                        <a:spcBef>
                          <a:spcPts val="0"/>
                        </a:spcBef>
                        <a:spcAft>
                          <a:spcPts val="0"/>
                        </a:spcAft>
                        <a:buClrTx/>
                        <a:buSzTx/>
                        <a:buFontTx/>
                        <a:buNone/>
                        <a:tabLst/>
                        <a:defRPr/>
                      </a:pPr>
                      <a:r>
                        <a:rPr lang="en-US" sz="1200" b="1" u="none" strike="noStrike" dirty="0">
                          <a:effectLst/>
                          <a:latin typeface="+mn-lt"/>
                        </a:rPr>
                        <a:t>By-product of Drinking water disinfection</a:t>
                      </a:r>
                      <a:endParaRPr lang="en-US" sz="1200" b="1" i="0" u="none" strike="noStrike" dirty="0">
                        <a:solidFill>
                          <a:srgbClr val="000000"/>
                        </a:solidFill>
                        <a:effectLst/>
                        <a:latin typeface="+mn-lt"/>
                      </a:endParaRPr>
                    </a:p>
                    <a:p>
                      <a:pPr algn="l" fontAlgn="t"/>
                      <a:endParaRPr lang="en-US" sz="1200" b="1" i="0" u="none" strike="noStrike" dirty="0">
                        <a:solidFill>
                          <a:srgbClr val="000000"/>
                        </a:solidFill>
                        <a:effectLst/>
                        <a:latin typeface="+mn-lt"/>
                      </a:endParaRPr>
                    </a:p>
                  </a:txBody>
                  <a:tcPr marL="9525" marR="9525" marT="9525" marB="0">
                    <a:noFill/>
                  </a:tcPr>
                </a:tc>
                <a:extLst>
                  <a:ext uri="{0D108BD9-81ED-4DB2-BD59-A6C34878D82A}">
                    <a16:rowId xmlns:a16="http://schemas.microsoft.com/office/drawing/2014/main" val="10003"/>
                  </a:ext>
                </a:extLst>
              </a:tr>
            </a:tbl>
          </a:graphicData>
        </a:graphic>
      </p:graphicFrame>
    </p:spTree>
    <p:extLst>
      <p:ext uri="{BB962C8B-B14F-4D97-AF65-F5344CB8AC3E}">
        <p14:creationId xmlns:p14="http://schemas.microsoft.com/office/powerpoint/2010/main" val="3360800061"/>
      </p:ext>
    </p:extLst>
  </p:cSld>
  <p:clrMapOvr>
    <a:masterClrMapping/>
  </p:clrMapOvr>
</p:sld>
</file>

<file path=ppt/theme/theme1.xml><?xml version="1.0" encoding="utf-8"?>
<a:theme xmlns:a="http://schemas.openxmlformats.org/drawingml/2006/main" name="Office Theme">
  <a:themeElements>
    <a:clrScheme name="Office">
      <a:dk1>
        <a:sysClr val="windowText" lastClr="000000"/>
      </a:dk1>
      <a:lt1>
        <a:sysClr val="window" lastClr="FFFFFF"/>
      </a:lt1>
      <a:dk2>
        <a:srgbClr val="44546A"/>
      </a:dk2>
      <a:lt2>
        <a:srgbClr val="E7E6E6"/>
      </a:lt2>
      <a:accent1>
        <a:srgbClr val="5B9BD5"/>
      </a:accent1>
      <a:accent2>
        <a:srgbClr val="ED7D31"/>
      </a:accent2>
      <a:accent3>
        <a:srgbClr val="A5A5A5"/>
      </a:accent3>
      <a:accent4>
        <a:srgbClr val="FFC000"/>
      </a:accent4>
      <a:accent5>
        <a:srgbClr val="4472C4"/>
      </a:accent5>
      <a:accent6>
        <a:srgbClr val="70AD47"/>
      </a:accent6>
      <a:hlink>
        <a:srgbClr val="0563C1"/>
      </a:hlink>
      <a:folHlink>
        <a:srgbClr val="954F72"/>
      </a:folHlink>
    </a:clrScheme>
    <a:fontScheme name="Office">
      <a:majorFont>
        <a:latin typeface="Calibri Light" panose="020F0302020204030204"/>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panose="020F0502020204030204"/>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ppt/theme/theme2.xml><?xml version="1.0" encoding="utf-8"?>
<a:theme xmlns:a="http://schemas.openxmlformats.org/drawingml/2006/main" name="Office Theme">
  <a:themeElements>
    <a:clrScheme name="Office">
      <a:dk1>
        <a:sysClr val="windowText" lastClr="000000"/>
      </a:dk1>
      <a:lt1>
        <a:sysClr val="window" lastClr="FFFFFF"/>
      </a:lt1>
      <a:dk2>
        <a:srgbClr val="44546A"/>
      </a:dk2>
      <a:lt2>
        <a:srgbClr val="E7E6E6"/>
      </a:lt2>
      <a:accent1>
        <a:srgbClr val="5B9BD5"/>
      </a:accent1>
      <a:accent2>
        <a:srgbClr val="ED7D31"/>
      </a:accent2>
      <a:accent3>
        <a:srgbClr val="A5A5A5"/>
      </a:accent3>
      <a:accent4>
        <a:srgbClr val="FFC000"/>
      </a:accent4>
      <a:accent5>
        <a:srgbClr val="4472C4"/>
      </a:accent5>
      <a:accent6>
        <a:srgbClr val="70AD47"/>
      </a:accent6>
      <a:hlink>
        <a:srgbClr val="0563C1"/>
      </a:hlink>
      <a:folHlink>
        <a:srgbClr val="954F72"/>
      </a:folHlink>
    </a:clrScheme>
    <a:fontScheme name="Office">
      <a:majorFont>
        <a:latin typeface="Calibri Light" panose="020F0302020204030204"/>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panose="020F0502020204030204"/>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docProps/app.xml><?xml version="1.0" encoding="utf-8"?>
<Properties xmlns="http://schemas.openxmlformats.org/officeDocument/2006/extended-properties" xmlns:vt="http://schemas.openxmlformats.org/officeDocument/2006/docPropsVTypes">
  <TotalTime>2846</TotalTime>
  <Words>3247</Words>
  <Application>Microsoft Office PowerPoint</Application>
  <PresentationFormat>Widescreen</PresentationFormat>
  <Paragraphs>615</Paragraphs>
  <Slides>11</Slides>
  <Notes>3</Notes>
  <HiddenSlides>0</HiddenSlides>
  <MMClips>0</MMClips>
  <ScaleCrop>false</ScaleCrop>
  <HeadingPairs>
    <vt:vector size="6" baseType="variant">
      <vt:variant>
        <vt:lpstr>Fonts Used</vt:lpstr>
      </vt:variant>
      <vt:variant>
        <vt:i4>6</vt:i4>
      </vt:variant>
      <vt:variant>
        <vt:lpstr>Theme</vt:lpstr>
      </vt:variant>
      <vt:variant>
        <vt:i4>1</vt:i4>
      </vt:variant>
      <vt:variant>
        <vt:lpstr>Slide Titles</vt:lpstr>
      </vt:variant>
      <vt:variant>
        <vt:i4>11</vt:i4>
      </vt:variant>
    </vt:vector>
  </HeadingPairs>
  <TitlesOfParts>
    <vt:vector size="18" baseType="lpstr">
      <vt:lpstr>Arial</vt:lpstr>
      <vt:lpstr>Calibri</vt:lpstr>
      <vt:lpstr>Calibri Light</vt:lpstr>
      <vt:lpstr>Californian FB</vt:lpstr>
      <vt:lpstr>Times New Roman</vt:lpstr>
      <vt:lpstr>Trebuchet MS</vt:lpstr>
      <vt:lpstr>Office Theme</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vector>
  </TitlesOfParts>
  <LinksUpToDate>false</LinksUpToDate>
  <SharedDoc>false</SharedDoc>
  <HyperlinksChanged>false</HyperlinksChanged>
  <AppVersion>16.0000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PowerPoint Presentation</dc:title>
  <dc:creator>Karen Morgan</dc:creator>
  <cp:lastModifiedBy>Jarrod Steeley</cp:lastModifiedBy>
  <cp:revision>104</cp:revision>
  <dcterms:created xsi:type="dcterms:W3CDTF">2016-06-20T16:52:30Z</dcterms:created>
  <dcterms:modified xsi:type="dcterms:W3CDTF">2024-06-05T21:13:50Z</dcterms:modified>
</cp:coreProperties>
</file>